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93"/>
  </p:notesMasterIdLst>
  <p:handoutMasterIdLst>
    <p:handoutMasterId r:id="rId94"/>
  </p:handoutMasterIdLst>
  <p:sldIdLst>
    <p:sldId id="260" r:id="rId2"/>
    <p:sldId id="335" r:id="rId3"/>
    <p:sldId id="336" r:id="rId4"/>
    <p:sldId id="466" r:id="rId5"/>
    <p:sldId id="338" r:id="rId6"/>
    <p:sldId id="487" r:id="rId7"/>
    <p:sldId id="520" r:id="rId8"/>
    <p:sldId id="521" r:id="rId9"/>
    <p:sldId id="522" r:id="rId10"/>
    <p:sldId id="523" r:id="rId11"/>
    <p:sldId id="524" r:id="rId12"/>
    <p:sldId id="339" r:id="rId13"/>
    <p:sldId id="340" r:id="rId14"/>
    <p:sldId id="341" r:id="rId15"/>
    <p:sldId id="398" r:id="rId16"/>
    <p:sldId id="488" r:id="rId17"/>
    <p:sldId id="525" r:id="rId18"/>
    <p:sldId id="526" r:id="rId19"/>
    <p:sldId id="343" r:id="rId20"/>
    <p:sldId id="344" r:id="rId21"/>
    <p:sldId id="489" r:id="rId22"/>
    <p:sldId id="345" r:id="rId23"/>
    <p:sldId id="346" r:id="rId24"/>
    <p:sldId id="457" r:id="rId25"/>
    <p:sldId id="490" r:id="rId26"/>
    <p:sldId id="491" r:id="rId27"/>
    <p:sldId id="492" r:id="rId28"/>
    <p:sldId id="519" r:id="rId29"/>
    <p:sldId id="350" r:id="rId30"/>
    <p:sldId id="351" r:id="rId31"/>
    <p:sldId id="354" r:id="rId32"/>
    <p:sldId id="493" r:id="rId33"/>
    <p:sldId id="355" r:id="rId34"/>
    <p:sldId id="494" r:id="rId35"/>
    <p:sldId id="357" r:id="rId36"/>
    <p:sldId id="495" r:id="rId37"/>
    <p:sldId id="358" r:id="rId38"/>
    <p:sldId id="497" r:id="rId39"/>
    <p:sldId id="361" r:id="rId40"/>
    <p:sldId id="363" r:id="rId41"/>
    <p:sldId id="500" r:id="rId42"/>
    <p:sldId id="365" r:id="rId43"/>
    <p:sldId id="501" r:id="rId44"/>
    <p:sldId id="367" r:id="rId45"/>
    <p:sldId id="424" r:id="rId46"/>
    <p:sldId id="502" r:id="rId47"/>
    <p:sldId id="371" r:id="rId48"/>
    <p:sldId id="518" r:id="rId49"/>
    <p:sldId id="413" r:id="rId50"/>
    <p:sldId id="458" r:id="rId51"/>
    <p:sldId id="503" r:id="rId52"/>
    <p:sldId id="459" r:id="rId53"/>
    <p:sldId id="527" r:id="rId54"/>
    <p:sldId id="460" r:id="rId55"/>
    <p:sldId id="528" r:id="rId56"/>
    <p:sldId id="461" r:id="rId57"/>
    <p:sldId id="529" r:id="rId58"/>
    <p:sldId id="462" r:id="rId59"/>
    <p:sldId id="530" r:id="rId60"/>
    <p:sldId id="508" r:id="rId61"/>
    <p:sldId id="375" r:id="rId62"/>
    <p:sldId id="509" r:id="rId63"/>
    <p:sldId id="463" r:id="rId64"/>
    <p:sldId id="377" r:id="rId65"/>
    <p:sldId id="464" r:id="rId66"/>
    <p:sldId id="510" r:id="rId67"/>
    <p:sldId id="415" r:id="rId68"/>
    <p:sldId id="511" r:id="rId69"/>
    <p:sldId id="381" r:id="rId70"/>
    <p:sldId id="382" r:id="rId71"/>
    <p:sldId id="512" r:id="rId72"/>
    <p:sldId id="513" r:id="rId73"/>
    <p:sldId id="514" r:id="rId74"/>
    <p:sldId id="384" r:id="rId75"/>
    <p:sldId id="386" r:id="rId76"/>
    <p:sldId id="420" r:id="rId77"/>
    <p:sldId id="387" r:id="rId78"/>
    <p:sldId id="515" r:id="rId79"/>
    <p:sldId id="531" r:id="rId80"/>
    <p:sldId id="532" r:id="rId81"/>
    <p:sldId id="390" r:id="rId82"/>
    <p:sldId id="516" r:id="rId83"/>
    <p:sldId id="393" r:id="rId84"/>
    <p:sldId id="517" r:id="rId85"/>
    <p:sldId id="533" r:id="rId86"/>
    <p:sldId id="534" r:id="rId87"/>
    <p:sldId id="535" r:id="rId88"/>
    <p:sldId id="536" r:id="rId89"/>
    <p:sldId id="537" r:id="rId90"/>
    <p:sldId id="456" r:id="rId91"/>
    <p:sldId id="465" r:id="rId92"/>
  </p:sldIdLst>
  <p:sldSz cx="9144000" cy="6858000" type="screen4x3"/>
  <p:notesSz cx="6858000" cy="9144000"/>
  <p:custDataLst>
    <p:tags r:id="rId95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F0D00"/>
    <a:srgbClr val="E30F00"/>
    <a:srgbClr val="FF1100"/>
    <a:srgbClr val="034694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5" autoAdjust="0"/>
    <p:restoredTop sz="93846" autoAdjust="0"/>
  </p:normalViewPr>
  <p:slideViewPr>
    <p:cSldViewPr snapToGrid="0">
      <p:cViewPr varScale="1">
        <p:scale>
          <a:sx n="60" d="100"/>
          <a:sy n="60" d="100"/>
        </p:scale>
        <p:origin x="-696" y="-78"/>
      </p:cViewPr>
      <p:guideLst>
        <p:guide orient="horz" pos="3431"/>
        <p:guide orient="horz" pos="2990"/>
        <p:guide orient="horz" pos="3968"/>
        <p:guide pos="3834"/>
        <p:guide pos="5733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271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fld id="{F67BF7AC-F8A1-4DA3-A0D0-D071CED11DD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fld id="{27CBD664-F953-4A63-B78B-25820176B4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9DE84-68D1-4164-BEAE-D26EB57D0210}" type="slidenum">
              <a:rPr lang="en-US"/>
              <a:pPr/>
              <a:t>1</a:t>
            </a:fld>
            <a:endParaRPr lang="en-US"/>
          </a:p>
        </p:txBody>
      </p:sp>
      <p:sp>
        <p:nvSpPr>
          <p:cNvPr id="50073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31D91-5D48-4096-B211-5467AA0F7071}" type="slidenum">
              <a:rPr lang="en-US"/>
              <a:pPr/>
              <a:t>10</a:t>
            </a:fld>
            <a:endParaRPr lang="en-US"/>
          </a:p>
        </p:txBody>
      </p:sp>
      <p:sp>
        <p:nvSpPr>
          <p:cNvPr id="59392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10.2 Photoautotrophs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999CD-9A08-4661-B9E8-06A441D223FB}" type="slidenum">
              <a:rPr lang="en-US"/>
              <a:pPr/>
              <a:t>11</a:t>
            </a:fld>
            <a:endParaRPr lang="en-US"/>
          </a:p>
        </p:txBody>
      </p:sp>
      <p:sp>
        <p:nvSpPr>
          <p:cNvPr id="59597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10.2 Photoautotrophs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262B8-CC54-431D-988A-69EA6067A611}" type="slidenum">
              <a:rPr lang="en-US"/>
              <a:pPr/>
              <a:t>12</a:t>
            </a:fld>
            <a:endParaRPr lang="en-US"/>
          </a:p>
        </p:txBody>
      </p:sp>
      <p:sp>
        <p:nvSpPr>
          <p:cNvPr id="50688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16E9A-BB93-4C36-906E-64B4ACD3E0C9}" type="slidenum">
              <a:rPr lang="en-US"/>
              <a:pPr/>
              <a:t>13</a:t>
            </a:fld>
            <a:endParaRPr lang="en-US"/>
          </a:p>
        </p:txBody>
      </p:sp>
      <p:sp>
        <p:nvSpPr>
          <p:cNvPr id="50790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52FEA-340B-4F90-B91C-939A12ED0FE4}" type="slidenum">
              <a:rPr lang="en-US"/>
              <a:pPr/>
              <a:t>14</a:t>
            </a:fld>
            <a:endParaRPr lang="en-US"/>
          </a:p>
        </p:txBody>
      </p:sp>
      <p:sp>
        <p:nvSpPr>
          <p:cNvPr id="50893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C7C49-77F2-4E8F-B563-A4737BA3B017}" type="slidenum">
              <a:rPr lang="en-US"/>
              <a:pPr/>
              <a:t>15</a:t>
            </a:fld>
            <a:endParaRPr lang="en-US"/>
          </a:p>
        </p:txBody>
      </p:sp>
      <p:sp>
        <p:nvSpPr>
          <p:cNvPr id="50995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189EC-B596-477C-84CA-346C6B26C254}" type="slidenum">
              <a:rPr lang="en-US"/>
              <a:pPr/>
              <a:t>16</a:t>
            </a:fld>
            <a:endParaRPr lang="en-US"/>
          </a:p>
        </p:txBody>
      </p:sp>
      <p:sp>
        <p:nvSpPr>
          <p:cNvPr id="51097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10.3 Zooming in on the location of photosynthesis in a plant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8316E-D39D-46E3-A3BE-A91C2BEC35C5}" type="slidenum">
              <a:rPr lang="en-US"/>
              <a:pPr/>
              <a:t>17</a:t>
            </a:fld>
            <a:endParaRPr lang="en-US"/>
          </a:p>
        </p:txBody>
      </p:sp>
      <p:sp>
        <p:nvSpPr>
          <p:cNvPr id="59801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10.3 Zooming in on the location of photosynthesis in a plant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CBFE9-0DF8-4491-9432-C97228C4E8E6}" type="slidenum">
              <a:rPr lang="en-US"/>
              <a:pPr/>
              <a:t>18</a:t>
            </a:fld>
            <a:endParaRPr lang="en-US"/>
          </a:p>
        </p:txBody>
      </p:sp>
      <p:sp>
        <p:nvSpPr>
          <p:cNvPr id="60006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10.3 Zooming in on the location of photosynthesis in a plant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E58D85-E6AC-4E84-9372-331662BB316B}" type="slidenum">
              <a:rPr lang="en-US"/>
              <a:pPr/>
              <a:t>19</a:t>
            </a:fld>
            <a:endParaRPr lang="en-US"/>
          </a:p>
        </p:txBody>
      </p:sp>
      <p:sp>
        <p:nvSpPr>
          <p:cNvPr id="51200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87D8D-0145-4505-8354-091F2B614094}" type="slidenum">
              <a:rPr lang="en-US"/>
              <a:pPr/>
              <a:t>2</a:t>
            </a:fld>
            <a:endParaRPr lang="en-US"/>
          </a:p>
        </p:txBody>
      </p:sp>
      <p:sp>
        <p:nvSpPr>
          <p:cNvPr id="50278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42E59-A805-43BC-9903-972D1D4385F7}" type="slidenum">
              <a:rPr lang="en-US"/>
              <a:pPr/>
              <a:t>20</a:t>
            </a:fld>
            <a:endParaRPr lang="en-US"/>
          </a:p>
        </p:txBody>
      </p:sp>
      <p:sp>
        <p:nvSpPr>
          <p:cNvPr id="51302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5DD12-4803-4744-8C37-BEFC761B4857}" type="slidenum">
              <a:rPr lang="en-US"/>
              <a:pPr/>
              <a:t>21</a:t>
            </a:fld>
            <a:endParaRPr lang="en-US"/>
          </a:p>
        </p:txBody>
      </p:sp>
      <p:sp>
        <p:nvSpPr>
          <p:cNvPr id="51405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10.4 Tracking atoms through photosynthesis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2BEB5-C241-462C-A051-8CABF90C3936}" type="slidenum">
              <a:rPr lang="en-US"/>
              <a:pPr/>
              <a:t>22</a:t>
            </a:fld>
            <a:endParaRPr lang="en-US"/>
          </a:p>
        </p:txBody>
      </p:sp>
      <p:sp>
        <p:nvSpPr>
          <p:cNvPr id="51507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D1842-A0A6-4C02-A633-24080A0A293D}" type="slidenum">
              <a:rPr lang="en-US"/>
              <a:pPr/>
              <a:t>23</a:t>
            </a:fld>
            <a:endParaRPr lang="en-US"/>
          </a:p>
        </p:txBody>
      </p:sp>
      <p:sp>
        <p:nvSpPr>
          <p:cNvPr id="51609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55C03-9293-4948-8BED-4203F5D8ADF5}" type="slidenum">
              <a:rPr lang="en-US"/>
              <a:pPr/>
              <a:t>24</a:t>
            </a:fld>
            <a:endParaRPr lang="en-US"/>
          </a:p>
        </p:txBody>
      </p:sp>
      <p:sp>
        <p:nvSpPr>
          <p:cNvPr id="51712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04DD8-6121-4143-AB28-5684F899F726}" type="slidenum">
              <a:rPr lang="en-US"/>
              <a:pPr/>
              <a:t>25</a:t>
            </a:fld>
            <a:endParaRPr lang="en-US"/>
          </a:p>
        </p:txBody>
      </p:sp>
      <p:sp>
        <p:nvSpPr>
          <p:cNvPr id="51814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10.5 An overview of photosynthesis: cooperation of the light reactions and the Calvin cycle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EF563-3967-4590-979E-FCEC9017C560}" type="slidenum">
              <a:rPr lang="en-US"/>
              <a:pPr/>
              <a:t>26</a:t>
            </a:fld>
            <a:endParaRPr lang="en-US"/>
          </a:p>
        </p:txBody>
      </p:sp>
      <p:sp>
        <p:nvSpPr>
          <p:cNvPr id="51917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10.5 An overview of photosynthesis: cooperation of the light reactions and the Calvin cycle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C20AA-1D03-43B2-8255-43F05433D22D}" type="slidenum">
              <a:rPr lang="en-US"/>
              <a:pPr/>
              <a:t>27</a:t>
            </a:fld>
            <a:endParaRPr lang="en-US"/>
          </a:p>
        </p:txBody>
      </p:sp>
      <p:sp>
        <p:nvSpPr>
          <p:cNvPr id="52019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10.5 An overview of photosynthesis: cooperation of the light reactions and the Calvin cycle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6B641-C386-4088-9BE7-901223596B1E}" type="slidenum">
              <a:rPr lang="en-US"/>
              <a:pPr/>
              <a:t>28</a:t>
            </a:fld>
            <a:endParaRPr lang="en-US"/>
          </a:p>
        </p:txBody>
      </p:sp>
      <p:sp>
        <p:nvSpPr>
          <p:cNvPr id="58573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10.5 An overview of photosynthesis: cooperation of the light reactions and the Calvin cycle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A39D5-659C-46FF-B7FC-1086804DB516}" type="slidenum">
              <a:rPr lang="en-US"/>
              <a:pPr/>
              <a:t>29</a:t>
            </a:fld>
            <a:endParaRPr lang="en-US"/>
          </a:p>
        </p:txBody>
      </p:sp>
      <p:sp>
        <p:nvSpPr>
          <p:cNvPr id="52121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30F2C-E217-47E7-BED6-2FE93856E67C}" type="slidenum">
              <a:rPr lang="en-US"/>
              <a:pPr/>
              <a:t>3</a:t>
            </a:fld>
            <a:endParaRPr lang="en-US"/>
          </a:p>
        </p:txBody>
      </p:sp>
      <p:sp>
        <p:nvSpPr>
          <p:cNvPr id="50381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695566-D422-409E-8A3F-E9B700B63D65}" type="slidenum">
              <a:rPr lang="en-US"/>
              <a:pPr/>
              <a:t>30</a:t>
            </a:fld>
            <a:endParaRPr lang="en-US"/>
          </a:p>
        </p:txBody>
      </p:sp>
      <p:sp>
        <p:nvSpPr>
          <p:cNvPr id="52224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65FC62-370D-4BDD-896C-5B5E49B6F801}" type="slidenum">
              <a:rPr lang="en-US"/>
              <a:pPr/>
              <a:t>31</a:t>
            </a:fld>
            <a:endParaRPr lang="en-US"/>
          </a:p>
        </p:txBody>
      </p:sp>
      <p:sp>
        <p:nvSpPr>
          <p:cNvPr id="52326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11BA1D-59A8-4383-9E3B-08F0DCB99CF8}" type="slidenum">
              <a:rPr lang="en-US"/>
              <a:pPr/>
              <a:t>32</a:t>
            </a:fld>
            <a:endParaRPr lang="en-US"/>
          </a:p>
        </p:txBody>
      </p:sp>
      <p:sp>
        <p:nvSpPr>
          <p:cNvPr id="52429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10.6 The electromagnetic spectrum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9EC7B-51B4-41A2-8BD6-7C77B9E40A0B}" type="slidenum">
              <a:rPr lang="en-US"/>
              <a:pPr/>
              <a:t>33</a:t>
            </a:fld>
            <a:endParaRPr lang="en-US"/>
          </a:p>
        </p:txBody>
      </p:sp>
      <p:sp>
        <p:nvSpPr>
          <p:cNvPr id="52531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6F91D-8C8C-4E5B-9310-0A07D9EFAB75}" type="slidenum">
              <a:rPr lang="en-US"/>
              <a:pPr/>
              <a:t>34</a:t>
            </a:fld>
            <a:endParaRPr lang="en-US"/>
          </a:p>
        </p:txBody>
      </p:sp>
      <p:sp>
        <p:nvSpPr>
          <p:cNvPr id="52633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10.7 Why leaves are green: interaction of light with chloroplasts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4A124-4412-4436-B738-B12B2A54D12B}" type="slidenum">
              <a:rPr lang="en-US"/>
              <a:pPr/>
              <a:t>35</a:t>
            </a:fld>
            <a:endParaRPr lang="en-US"/>
          </a:p>
        </p:txBody>
      </p:sp>
      <p:sp>
        <p:nvSpPr>
          <p:cNvPr id="52736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DA007-780D-4224-B4DD-A88F0DD5DCAF}" type="slidenum">
              <a:rPr lang="en-US"/>
              <a:pPr/>
              <a:t>36</a:t>
            </a:fld>
            <a:endParaRPr lang="en-US"/>
          </a:p>
        </p:txBody>
      </p:sp>
      <p:sp>
        <p:nvSpPr>
          <p:cNvPr id="52838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10.8 Determining an absorption spectrum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609E1-7CDC-4740-92E0-CB03F98C72A7}" type="slidenum">
              <a:rPr lang="en-US"/>
              <a:pPr/>
              <a:t>37</a:t>
            </a:fld>
            <a:endParaRPr lang="en-US"/>
          </a:p>
        </p:txBody>
      </p:sp>
      <p:sp>
        <p:nvSpPr>
          <p:cNvPr id="53043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For the Cell Biology Video Space-Filling Model of Chlorophyll a, go to Animation and Video Files.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DAB8F2-2522-47B8-97EE-862C60520B65}" type="slidenum">
              <a:rPr lang="en-US"/>
              <a:pPr/>
              <a:t>38</a:t>
            </a:fld>
            <a:endParaRPr lang="en-US"/>
          </a:p>
        </p:txBody>
      </p:sp>
      <p:sp>
        <p:nvSpPr>
          <p:cNvPr id="53145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10.9 Which wavelengths of light are most effective in driving photosynthesis?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9C16F-A237-4438-933D-8051B8178112}" type="slidenum">
              <a:rPr lang="en-US"/>
              <a:pPr/>
              <a:t>39</a:t>
            </a:fld>
            <a:endParaRPr lang="en-US"/>
          </a:p>
        </p:txBody>
      </p:sp>
      <p:sp>
        <p:nvSpPr>
          <p:cNvPr id="53350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D7AF2-F1A3-4A74-9AE6-A4817AEE349D}" type="slidenum">
              <a:rPr lang="en-US"/>
              <a:pPr/>
              <a:t>4</a:t>
            </a:fld>
            <a:endParaRPr lang="en-US"/>
          </a:p>
        </p:txBody>
      </p:sp>
      <p:sp>
        <p:nvSpPr>
          <p:cNvPr id="50176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10.1 How can sunlight, seen here as a spectrum of colors in a rainbow, power the synthesis of organic substances?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4BAA2-55AE-4348-ABD3-C202B9EE00E2}" type="slidenum">
              <a:rPr lang="en-US"/>
              <a:pPr/>
              <a:t>40</a:t>
            </a:fld>
            <a:endParaRPr lang="en-US"/>
          </a:p>
        </p:txBody>
      </p:sp>
      <p:sp>
        <p:nvSpPr>
          <p:cNvPr id="53555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A8CC6-287C-49B0-9CBF-92337DA826DB}" type="slidenum">
              <a:rPr lang="en-US"/>
              <a:pPr/>
              <a:t>41</a:t>
            </a:fld>
            <a:endParaRPr lang="en-US"/>
          </a:p>
        </p:txBody>
      </p:sp>
      <p:sp>
        <p:nvSpPr>
          <p:cNvPr id="53657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10.10 Structure of chlorophyll molecules in chloroplasts of plants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898A6-9348-4848-A2C8-B4A5B9AAF1BD}" type="slidenum">
              <a:rPr lang="en-US"/>
              <a:pPr/>
              <a:t>42</a:t>
            </a:fld>
            <a:endParaRPr lang="en-US"/>
          </a:p>
        </p:txBody>
      </p:sp>
      <p:sp>
        <p:nvSpPr>
          <p:cNvPr id="53760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47E5D-5D48-40AF-8828-181ECDCF06E1}" type="slidenum">
              <a:rPr lang="en-US"/>
              <a:pPr/>
              <a:t>43</a:t>
            </a:fld>
            <a:endParaRPr lang="en-US"/>
          </a:p>
        </p:txBody>
      </p:sp>
      <p:sp>
        <p:nvSpPr>
          <p:cNvPr id="53862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10.11 Excitation of isolated chlorophyll by light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44C61-9FB2-405A-971E-F07A7CC4E7DF}" type="slidenum">
              <a:rPr lang="en-US"/>
              <a:pPr/>
              <a:t>44</a:t>
            </a:fld>
            <a:endParaRPr lang="en-US"/>
          </a:p>
        </p:txBody>
      </p:sp>
      <p:sp>
        <p:nvSpPr>
          <p:cNvPr id="53965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A51D6-1724-4842-9639-4E29014FFD6B}" type="slidenum">
              <a:rPr lang="en-US"/>
              <a:pPr/>
              <a:t>45</a:t>
            </a:fld>
            <a:endParaRPr lang="en-US"/>
          </a:p>
        </p:txBody>
      </p:sp>
      <p:sp>
        <p:nvSpPr>
          <p:cNvPr id="54067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DB81D-064F-4D2C-8563-36330F14E39A}" type="slidenum">
              <a:rPr lang="en-US"/>
              <a:pPr/>
              <a:t>46</a:t>
            </a:fld>
            <a:endParaRPr lang="en-US"/>
          </a:p>
        </p:txBody>
      </p:sp>
      <p:sp>
        <p:nvSpPr>
          <p:cNvPr id="54169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10.12 How a photosystem harvests light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4735A-765A-4B66-AEAC-E71CCD5D866A}" type="slidenum">
              <a:rPr lang="en-US"/>
              <a:pPr/>
              <a:t>47</a:t>
            </a:fld>
            <a:endParaRPr lang="en-US"/>
          </a:p>
        </p:txBody>
      </p:sp>
      <p:sp>
        <p:nvSpPr>
          <p:cNvPr id="54272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92E03-EB3F-4365-B961-1C1EE164EAEB}" type="slidenum">
              <a:rPr lang="en-US"/>
              <a:pPr/>
              <a:t>48</a:t>
            </a:fld>
            <a:endParaRPr lang="en-US"/>
          </a:p>
        </p:txBody>
      </p:sp>
      <p:sp>
        <p:nvSpPr>
          <p:cNvPr id="58368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9C537-221B-4EE0-AB1E-417950E5D713}" type="slidenum">
              <a:rPr lang="en-US"/>
              <a:pPr/>
              <a:t>49</a:t>
            </a:fld>
            <a:endParaRPr lang="en-US"/>
          </a:p>
        </p:txBody>
      </p:sp>
      <p:sp>
        <p:nvSpPr>
          <p:cNvPr id="54374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3D0C5-187B-4843-8574-4F6A1971952B}" type="slidenum">
              <a:rPr lang="en-US"/>
              <a:pPr/>
              <a:t>5</a:t>
            </a:fld>
            <a:endParaRPr lang="en-US"/>
          </a:p>
        </p:txBody>
      </p:sp>
      <p:sp>
        <p:nvSpPr>
          <p:cNvPr id="50483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A00D4-36B5-4B75-A7F9-F2D600FD7FA9}" type="slidenum">
              <a:rPr lang="en-US"/>
              <a:pPr/>
              <a:t>50</a:t>
            </a:fld>
            <a:endParaRPr lang="en-US"/>
          </a:p>
        </p:txBody>
      </p:sp>
      <p:sp>
        <p:nvSpPr>
          <p:cNvPr id="54477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9A7ED-7173-4444-864B-0C904225C91B}" type="slidenum">
              <a:rPr lang="en-US"/>
              <a:pPr/>
              <a:t>51</a:t>
            </a:fld>
            <a:endParaRPr lang="en-US"/>
          </a:p>
        </p:txBody>
      </p:sp>
      <p:sp>
        <p:nvSpPr>
          <p:cNvPr id="54579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10.13 How linear electron flow during the light reactions generates ATP and NADPH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94580-8C84-434F-A50E-0DF156921C42}" type="slidenum">
              <a:rPr lang="en-US"/>
              <a:pPr/>
              <a:t>52</a:t>
            </a:fld>
            <a:endParaRPr lang="en-US"/>
          </a:p>
        </p:txBody>
      </p:sp>
      <p:sp>
        <p:nvSpPr>
          <p:cNvPr id="54681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9502BE-D1C0-40F7-83D7-E095119EB4ED}" type="slidenum">
              <a:rPr lang="en-US"/>
              <a:pPr/>
              <a:t>53</a:t>
            </a:fld>
            <a:endParaRPr lang="en-US"/>
          </a:p>
        </p:txBody>
      </p:sp>
      <p:sp>
        <p:nvSpPr>
          <p:cNvPr id="60211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10.13 How linear electron flow during the light reactions generates ATP and NADPH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7FBD2-6010-4DEF-B4A2-B02A8F2D517A}" type="slidenum">
              <a:rPr lang="en-US"/>
              <a:pPr/>
              <a:t>54</a:t>
            </a:fld>
            <a:endParaRPr lang="en-US"/>
          </a:p>
        </p:txBody>
      </p:sp>
      <p:sp>
        <p:nvSpPr>
          <p:cNvPr id="54886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9AEC2-D93C-48CF-A067-753BF8C48EAB}" type="slidenum">
              <a:rPr lang="en-US"/>
              <a:pPr/>
              <a:t>55</a:t>
            </a:fld>
            <a:endParaRPr lang="en-US"/>
          </a:p>
        </p:txBody>
      </p:sp>
      <p:sp>
        <p:nvSpPr>
          <p:cNvPr id="60416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10.13 How linear electron flow during the light reactions generates ATP and NADPH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B7B31-AC39-4F4C-BE06-8FB3F026A2CE}" type="slidenum">
              <a:rPr lang="en-US"/>
              <a:pPr/>
              <a:t>56</a:t>
            </a:fld>
            <a:endParaRPr lang="en-US"/>
          </a:p>
        </p:txBody>
      </p:sp>
      <p:sp>
        <p:nvSpPr>
          <p:cNvPr id="55091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3ADC0-D993-4313-BAC3-6963AFA70655}" type="slidenum">
              <a:rPr lang="en-US"/>
              <a:pPr/>
              <a:t>57</a:t>
            </a:fld>
            <a:endParaRPr lang="en-US"/>
          </a:p>
        </p:txBody>
      </p:sp>
      <p:sp>
        <p:nvSpPr>
          <p:cNvPr id="60621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10.13 How linear electron flow during the light reactions generates ATP and NADPH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C1FC9-F16B-4FA7-8846-F68405B215E2}" type="slidenum">
              <a:rPr lang="en-US"/>
              <a:pPr/>
              <a:t>58</a:t>
            </a:fld>
            <a:endParaRPr lang="en-US"/>
          </a:p>
        </p:txBody>
      </p:sp>
      <p:sp>
        <p:nvSpPr>
          <p:cNvPr id="55296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B0264-6520-4C30-94AD-764D3358C2D8}" type="slidenum">
              <a:rPr lang="en-US"/>
              <a:pPr/>
              <a:t>59</a:t>
            </a:fld>
            <a:endParaRPr lang="en-US"/>
          </a:p>
        </p:txBody>
      </p:sp>
      <p:sp>
        <p:nvSpPr>
          <p:cNvPr id="60825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10.13 How linear electron flow during the light reactions generates ATP and NADPH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60325-A977-4663-9326-A98A16669CEC}" type="slidenum">
              <a:rPr lang="en-US"/>
              <a:pPr/>
              <a:t>6</a:t>
            </a:fld>
            <a:endParaRPr lang="en-US"/>
          </a:p>
        </p:txBody>
      </p:sp>
      <p:sp>
        <p:nvSpPr>
          <p:cNvPr id="50585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10.2 Photoautotrophs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CA4A4-8B1E-4AEF-A8DD-FF87E4FC7BFC}" type="slidenum">
              <a:rPr lang="en-US"/>
              <a:pPr/>
              <a:t>60</a:t>
            </a:fld>
            <a:endParaRPr lang="en-US"/>
          </a:p>
        </p:txBody>
      </p:sp>
      <p:sp>
        <p:nvSpPr>
          <p:cNvPr id="55501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10.14 A mechanical analogy for the light reactions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64E58-7756-41EA-AFA5-0A518A6ABCB2}" type="slidenum">
              <a:rPr lang="en-US"/>
              <a:pPr/>
              <a:t>61</a:t>
            </a:fld>
            <a:endParaRPr lang="en-US"/>
          </a:p>
        </p:txBody>
      </p:sp>
      <p:sp>
        <p:nvSpPr>
          <p:cNvPr id="55603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93F4D-2BD5-4A5B-AC55-EFBFB73651D5}" type="slidenum">
              <a:rPr lang="en-US"/>
              <a:pPr/>
              <a:t>62</a:t>
            </a:fld>
            <a:endParaRPr lang="en-US"/>
          </a:p>
        </p:txBody>
      </p:sp>
      <p:sp>
        <p:nvSpPr>
          <p:cNvPr id="55705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10.15 Cyclic electron flow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240E5-B33E-4DBA-9A70-121F8A069A12}" type="slidenum">
              <a:rPr lang="en-US"/>
              <a:pPr/>
              <a:t>63</a:t>
            </a:fld>
            <a:endParaRPr lang="en-US"/>
          </a:p>
        </p:txBody>
      </p:sp>
      <p:sp>
        <p:nvSpPr>
          <p:cNvPr id="55808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6F580-FB72-414B-92C6-3DBA8D7A6F67}" type="slidenum">
              <a:rPr lang="en-US"/>
              <a:pPr/>
              <a:t>64</a:t>
            </a:fld>
            <a:endParaRPr lang="en-US"/>
          </a:p>
        </p:txBody>
      </p:sp>
      <p:sp>
        <p:nvSpPr>
          <p:cNvPr id="55910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CA741-131C-4A02-BEB5-5ACBDC4007C9}" type="slidenum">
              <a:rPr lang="en-US"/>
              <a:pPr/>
              <a:t>65</a:t>
            </a:fld>
            <a:endParaRPr lang="en-US"/>
          </a:p>
        </p:txBody>
      </p:sp>
      <p:sp>
        <p:nvSpPr>
          <p:cNvPr id="56013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AF2A8-E694-485F-A78C-3C8C0545851B}" type="slidenum">
              <a:rPr lang="en-US"/>
              <a:pPr/>
              <a:t>66</a:t>
            </a:fld>
            <a:endParaRPr lang="en-US"/>
          </a:p>
        </p:txBody>
      </p:sp>
      <p:sp>
        <p:nvSpPr>
          <p:cNvPr id="56115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>
                <a:solidFill>
                  <a:srgbClr val="034694"/>
                </a:solidFill>
                <a:latin typeface="Times New Roman" pitchFamily="18" charset="0"/>
              </a:rPr>
              <a:t>Figure 10.16 Comparison of chemiosmosis in mitochondria and chloroplasts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54B03-E883-4C15-9728-84D04D0B1C14}" type="slidenum">
              <a:rPr lang="en-US"/>
              <a:pPr/>
              <a:t>67</a:t>
            </a:fld>
            <a:endParaRPr lang="en-US"/>
          </a:p>
        </p:txBody>
      </p:sp>
      <p:sp>
        <p:nvSpPr>
          <p:cNvPr id="56217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13DB5-F273-40D1-ADFC-478DF2D05A24}" type="slidenum">
              <a:rPr lang="en-US"/>
              <a:pPr/>
              <a:t>68</a:t>
            </a:fld>
            <a:endParaRPr lang="en-US"/>
          </a:p>
        </p:txBody>
      </p:sp>
      <p:sp>
        <p:nvSpPr>
          <p:cNvPr id="56320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>
                <a:solidFill>
                  <a:srgbClr val="034694"/>
                </a:solidFill>
                <a:latin typeface="Times New Roman" pitchFamily="18" charset="0"/>
              </a:rPr>
              <a:t>Figure 10.17 The light reactions and chemiosmosis: the organization of the thylakoid membrane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A2058-8B69-4EC3-BE25-D57EDB8A94D7}" type="slidenum">
              <a:rPr lang="en-US"/>
              <a:pPr/>
              <a:t>69</a:t>
            </a:fld>
            <a:endParaRPr lang="en-US"/>
          </a:p>
        </p:txBody>
      </p:sp>
      <p:sp>
        <p:nvSpPr>
          <p:cNvPr id="56422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538D4-62A2-4E00-9605-4AB6530C2F4E}" type="slidenum">
              <a:rPr lang="en-US"/>
              <a:pPr/>
              <a:t>7</a:t>
            </a:fld>
            <a:endParaRPr lang="en-US"/>
          </a:p>
        </p:txBody>
      </p:sp>
      <p:sp>
        <p:nvSpPr>
          <p:cNvPr id="58777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10.2 Photoautotrophs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B0995-E47F-4C78-8F4B-D5F6705DC960}" type="slidenum">
              <a:rPr lang="en-US"/>
              <a:pPr/>
              <a:t>70</a:t>
            </a:fld>
            <a:endParaRPr lang="en-US"/>
          </a:p>
        </p:txBody>
      </p:sp>
      <p:sp>
        <p:nvSpPr>
          <p:cNvPr id="56525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ED5EA-F184-43A7-81A1-08D9712943DB}" type="slidenum">
              <a:rPr lang="en-US"/>
              <a:pPr/>
              <a:t>71</a:t>
            </a:fld>
            <a:endParaRPr lang="en-US"/>
          </a:p>
        </p:txBody>
      </p:sp>
      <p:sp>
        <p:nvSpPr>
          <p:cNvPr id="56627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10.18 The Calvin cycle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AF6C7-B716-47F9-AD20-34B849F7721A}" type="slidenum">
              <a:rPr lang="en-US"/>
              <a:pPr/>
              <a:t>72</a:t>
            </a:fld>
            <a:endParaRPr lang="en-US"/>
          </a:p>
        </p:txBody>
      </p:sp>
      <p:sp>
        <p:nvSpPr>
          <p:cNvPr id="56729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10.18 The Calvin cycle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9DE62-2F62-4D8F-A682-DB3EA33A3379}" type="slidenum">
              <a:rPr lang="en-US"/>
              <a:pPr/>
              <a:t>73</a:t>
            </a:fld>
            <a:endParaRPr lang="en-US"/>
          </a:p>
        </p:txBody>
      </p:sp>
      <p:sp>
        <p:nvSpPr>
          <p:cNvPr id="56832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10.18 The Calvin cycle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6E88E-54E2-4704-A7E6-8443C06814FF}" type="slidenum">
              <a:rPr lang="en-US"/>
              <a:pPr/>
              <a:t>74</a:t>
            </a:fld>
            <a:endParaRPr lang="en-US"/>
          </a:p>
        </p:txBody>
      </p:sp>
      <p:sp>
        <p:nvSpPr>
          <p:cNvPr id="56934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DB3F6-F735-4FB7-895B-09A487116EBB}" type="slidenum">
              <a:rPr lang="en-US"/>
              <a:pPr/>
              <a:t>75</a:t>
            </a:fld>
            <a:endParaRPr lang="en-US"/>
          </a:p>
        </p:txBody>
      </p:sp>
      <p:sp>
        <p:nvSpPr>
          <p:cNvPr id="57037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1578D-1D40-49EC-943A-FF6623E8D4C6}" type="slidenum">
              <a:rPr lang="en-US"/>
              <a:pPr/>
              <a:t>76</a:t>
            </a:fld>
            <a:endParaRPr lang="en-US"/>
          </a:p>
        </p:txBody>
      </p:sp>
      <p:sp>
        <p:nvSpPr>
          <p:cNvPr id="57139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33E94-CEFD-4F50-8FD6-F41A99698C89}" type="slidenum">
              <a:rPr lang="en-US"/>
              <a:pPr/>
              <a:t>77</a:t>
            </a:fld>
            <a:endParaRPr lang="en-US"/>
          </a:p>
        </p:txBody>
      </p:sp>
      <p:sp>
        <p:nvSpPr>
          <p:cNvPr id="57241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8784F-7999-474D-8DDD-7A57317078D3}" type="slidenum">
              <a:rPr lang="en-US"/>
              <a:pPr/>
              <a:t>78</a:t>
            </a:fld>
            <a:endParaRPr lang="en-US"/>
          </a:p>
        </p:txBody>
      </p:sp>
      <p:sp>
        <p:nvSpPr>
          <p:cNvPr id="57344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10.19 C</a:t>
            </a:r>
            <a:r>
              <a:rPr lang="en-US" baseline="-25000">
                <a:solidFill>
                  <a:srgbClr val="034694"/>
                </a:solidFill>
                <a:latin typeface="Times New Roman" pitchFamily="18" charset="0"/>
              </a:rPr>
              <a:t>4</a:t>
            </a:r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 leaf anatomy and the C</a:t>
            </a:r>
            <a:r>
              <a:rPr lang="en-US" baseline="-25000">
                <a:solidFill>
                  <a:srgbClr val="034694"/>
                </a:solidFill>
                <a:latin typeface="Times New Roman" pitchFamily="18" charset="0"/>
              </a:rPr>
              <a:t>4</a:t>
            </a:r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 pathway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160C7-578A-4C50-B719-8BDBEC1438B1}" type="slidenum">
              <a:rPr lang="en-US"/>
              <a:pPr/>
              <a:t>79</a:t>
            </a:fld>
            <a:endParaRPr lang="en-US"/>
          </a:p>
        </p:txBody>
      </p:sp>
      <p:sp>
        <p:nvSpPr>
          <p:cNvPr id="61030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10.19 C</a:t>
            </a:r>
            <a:r>
              <a:rPr lang="en-US" baseline="-25000">
                <a:solidFill>
                  <a:srgbClr val="034694"/>
                </a:solidFill>
                <a:latin typeface="Times New Roman" pitchFamily="18" charset="0"/>
              </a:rPr>
              <a:t>4</a:t>
            </a:r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 leaf anatomy and the C</a:t>
            </a:r>
            <a:r>
              <a:rPr lang="en-US" baseline="-25000">
                <a:solidFill>
                  <a:srgbClr val="034694"/>
                </a:solidFill>
                <a:latin typeface="Times New Roman" pitchFamily="18" charset="0"/>
              </a:rPr>
              <a:t>4</a:t>
            </a:r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 pathway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5DD26-69B5-45B8-8B33-3713F3796999}" type="slidenum">
              <a:rPr lang="en-US"/>
              <a:pPr/>
              <a:t>8</a:t>
            </a:fld>
            <a:endParaRPr lang="en-US"/>
          </a:p>
        </p:txBody>
      </p:sp>
      <p:sp>
        <p:nvSpPr>
          <p:cNvPr id="58982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10.2 Photoautotrophs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D124E-D47A-4106-8314-8058A4F55553}" type="slidenum">
              <a:rPr lang="en-US"/>
              <a:pPr/>
              <a:t>80</a:t>
            </a:fld>
            <a:endParaRPr lang="en-US"/>
          </a:p>
        </p:txBody>
      </p:sp>
      <p:sp>
        <p:nvSpPr>
          <p:cNvPr id="61235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10.19 C</a:t>
            </a:r>
            <a:r>
              <a:rPr lang="en-US" baseline="-25000">
                <a:solidFill>
                  <a:srgbClr val="034694"/>
                </a:solidFill>
                <a:latin typeface="Times New Roman" pitchFamily="18" charset="0"/>
              </a:rPr>
              <a:t>4</a:t>
            </a:r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 leaf anatomy and the C</a:t>
            </a:r>
            <a:r>
              <a:rPr lang="en-US" baseline="-25000">
                <a:solidFill>
                  <a:srgbClr val="034694"/>
                </a:solidFill>
                <a:latin typeface="Times New Roman" pitchFamily="18" charset="0"/>
              </a:rPr>
              <a:t>4</a:t>
            </a:r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 pathway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437BD-90F5-4EBE-8488-805DC0B53487}" type="slidenum">
              <a:rPr lang="en-US"/>
              <a:pPr/>
              <a:t>81</a:t>
            </a:fld>
            <a:endParaRPr lang="en-US"/>
          </a:p>
        </p:txBody>
      </p:sp>
      <p:sp>
        <p:nvSpPr>
          <p:cNvPr id="57446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0ADCB-87ED-4041-80CE-3DBC9ADF3CE6}" type="slidenum">
              <a:rPr lang="en-US"/>
              <a:pPr/>
              <a:t>82</a:t>
            </a:fld>
            <a:endParaRPr lang="en-US"/>
          </a:p>
        </p:txBody>
      </p:sp>
      <p:sp>
        <p:nvSpPr>
          <p:cNvPr id="57549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10.20 C</a:t>
            </a:r>
            <a:r>
              <a:rPr lang="en-US" baseline="-25000">
                <a:solidFill>
                  <a:srgbClr val="034694"/>
                </a:solidFill>
                <a:latin typeface="Times New Roman" pitchFamily="18" charset="0"/>
              </a:rPr>
              <a:t>4</a:t>
            </a:r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 and CAM photosynthesis compared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75B6F-E58A-41C1-8AF1-419B13E8F256}" type="slidenum">
              <a:rPr lang="en-US"/>
              <a:pPr/>
              <a:t>83</a:t>
            </a:fld>
            <a:endParaRPr lang="en-US"/>
          </a:p>
        </p:txBody>
      </p:sp>
      <p:sp>
        <p:nvSpPr>
          <p:cNvPr id="57651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3D2C3-4702-4162-9B9A-5BC9E6E0B01F}" type="slidenum">
              <a:rPr lang="en-US"/>
              <a:pPr/>
              <a:t>84</a:t>
            </a:fld>
            <a:endParaRPr lang="en-US"/>
          </a:p>
        </p:txBody>
      </p:sp>
      <p:sp>
        <p:nvSpPr>
          <p:cNvPr id="57753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10.21 A review of photosynthesis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59B4F-95A8-4E61-AD26-DA8CB2989C62}" type="slidenum">
              <a:rPr lang="en-US"/>
              <a:pPr/>
              <a:t>85</a:t>
            </a:fld>
            <a:endParaRPr lang="en-US"/>
          </a:p>
        </p:txBody>
      </p:sp>
      <p:sp>
        <p:nvSpPr>
          <p:cNvPr id="61440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034694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236CD-70AC-48EB-8DA2-6CC9DA72E191}" type="slidenum">
              <a:rPr lang="en-US"/>
              <a:pPr/>
              <a:t>86</a:t>
            </a:fld>
            <a:endParaRPr lang="en-US"/>
          </a:p>
        </p:txBody>
      </p:sp>
      <p:sp>
        <p:nvSpPr>
          <p:cNvPr id="61645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034694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70B631-AB38-4459-A73B-42B984353BB0}" type="slidenum">
              <a:rPr lang="en-US"/>
              <a:pPr/>
              <a:t>87</a:t>
            </a:fld>
            <a:endParaRPr lang="en-US"/>
          </a:p>
        </p:txBody>
      </p:sp>
      <p:sp>
        <p:nvSpPr>
          <p:cNvPr id="61849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034694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DAB7C-D2EC-463F-A6FC-F0FA43288288}" type="slidenum">
              <a:rPr lang="en-US"/>
              <a:pPr/>
              <a:t>88</a:t>
            </a:fld>
            <a:endParaRPr lang="en-US"/>
          </a:p>
        </p:txBody>
      </p:sp>
      <p:sp>
        <p:nvSpPr>
          <p:cNvPr id="62054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034694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A6FD8-4DD1-47D5-AAE3-77AF478958E5}" type="slidenum">
              <a:rPr lang="en-US"/>
              <a:pPr/>
              <a:t>89</a:t>
            </a:fld>
            <a:endParaRPr lang="en-US"/>
          </a:p>
        </p:txBody>
      </p:sp>
      <p:sp>
        <p:nvSpPr>
          <p:cNvPr id="62259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034694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FAB27-8ED6-4C81-AF1D-08569E831D08}" type="slidenum">
              <a:rPr lang="en-US"/>
              <a:pPr/>
              <a:t>9</a:t>
            </a:fld>
            <a:endParaRPr lang="en-US"/>
          </a:p>
        </p:txBody>
      </p:sp>
      <p:sp>
        <p:nvSpPr>
          <p:cNvPr id="59187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34694"/>
                </a:solidFill>
                <a:latin typeface="Times New Roman" pitchFamily="18" charset="0"/>
              </a:rPr>
              <a:t>Figure 10.2 Photoautotrophs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422A3-F975-4E23-BEBB-C6CAA28AA3C2}" type="slidenum">
              <a:rPr lang="en-US"/>
              <a:pPr/>
              <a:t>90</a:t>
            </a:fld>
            <a:endParaRPr lang="en-US"/>
          </a:p>
        </p:txBody>
      </p:sp>
      <p:sp>
        <p:nvSpPr>
          <p:cNvPr id="57856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082FF-55DA-4E6B-AD9B-54AE1425502C}" type="slidenum">
              <a:rPr lang="en-US"/>
              <a:pPr/>
              <a:t>91</a:t>
            </a:fld>
            <a:endParaRPr lang="en-US"/>
          </a:p>
        </p:txBody>
      </p:sp>
      <p:sp>
        <p:nvSpPr>
          <p:cNvPr id="57958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642" name="Picture 10" descr="art"/>
          <p:cNvPicPr>
            <a:picLocks noChangeAspect="1" noChangeArrowheads="1"/>
          </p:cNvPicPr>
          <p:nvPr userDrawn="1"/>
        </p:nvPicPr>
        <p:blipFill>
          <a:blip r:embed="rId2" cstate="print"/>
          <a:srcRect t="53714" b="2774"/>
          <a:stretch>
            <a:fillRect/>
          </a:stretch>
        </p:blipFill>
        <p:spPr bwMode="auto">
          <a:xfrm>
            <a:off x="0" y="0"/>
            <a:ext cx="9147175" cy="6248400"/>
          </a:xfrm>
          <a:prstGeom prst="rect">
            <a:avLst/>
          </a:prstGeom>
          <a:noFill/>
        </p:spPr>
      </p:pic>
      <p:sp>
        <p:nvSpPr>
          <p:cNvPr id="58163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0825" cy="6856413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0" lang="en-US" sz="2700">
              <a:latin typeface="Times New Roman" pitchFamily="18" charset="0"/>
            </a:endParaRPr>
          </a:p>
        </p:txBody>
      </p:sp>
      <p:sp>
        <p:nvSpPr>
          <p:cNvPr id="581635" name="Rectangle 3"/>
          <p:cNvSpPr>
            <a:spLocks noChangeArrowheads="1"/>
          </p:cNvSpPr>
          <p:nvPr userDrawn="1"/>
        </p:nvSpPr>
        <p:spPr bwMode="auto">
          <a:xfrm>
            <a:off x="0" y="6019800"/>
            <a:ext cx="9144000" cy="533400"/>
          </a:xfrm>
          <a:prstGeom prst="rect">
            <a:avLst/>
          </a:prstGeom>
          <a:solidFill>
            <a:srgbClr val="584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81636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57B2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8125" y="1531938"/>
            <a:ext cx="8677275" cy="1752600"/>
          </a:xfrm>
        </p:spPr>
        <p:txBody>
          <a:bodyPr/>
          <a:lstStyle>
            <a:lvl1pPr marL="0" indent="0">
              <a:buFontTx/>
              <a:buNone/>
              <a:defRPr sz="5500">
                <a:solidFill>
                  <a:srgbClr val="990066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816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06375" y="157163"/>
            <a:ext cx="8709025" cy="1143000"/>
          </a:xfrm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1639" name="Text Box 7"/>
          <p:cNvSpPr txBox="1">
            <a:spLocks noChangeArrowheads="1"/>
          </p:cNvSpPr>
          <p:nvPr userDrawn="1"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  <p:sp>
        <p:nvSpPr>
          <p:cNvPr id="581640" name="Text Box 8"/>
          <p:cNvSpPr txBox="1">
            <a:spLocks noChangeArrowheads="1"/>
          </p:cNvSpPr>
          <p:nvPr userDrawn="1"/>
        </p:nvSpPr>
        <p:spPr bwMode="auto">
          <a:xfrm>
            <a:off x="76200" y="4254500"/>
            <a:ext cx="36957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en-US" sz="1800" b="1">
                <a:latin typeface="Arial Narrow" pitchFamily="34" charset="0"/>
              </a:rPr>
              <a:t>PowerPoint</a:t>
            </a:r>
            <a:r>
              <a:rPr kumimoji="0" lang="en-US" sz="1800" b="1" baseline="30000">
                <a:latin typeface="Arial Narrow" pitchFamily="34" charset="0"/>
              </a:rPr>
              <a:t>®</a:t>
            </a:r>
            <a:r>
              <a:rPr kumimoji="0" lang="en-US" sz="1800" b="1">
                <a:latin typeface="Arial Narrow" pitchFamily="34" charset="0"/>
              </a:rPr>
              <a:t> Lecture Presentations for</a:t>
            </a:r>
            <a:r>
              <a:rPr kumimoji="0" lang="en-US" sz="1800">
                <a:solidFill>
                  <a:srgbClr val="006699"/>
                </a:solidFill>
              </a:rPr>
              <a:t> </a:t>
            </a:r>
            <a:r>
              <a:rPr kumimoji="0" lang="en-US" sz="4800" b="1"/>
              <a:t>Biology</a:t>
            </a:r>
            <a:r>
              <a:rPr kumimoji="0" lang="en-US" sz="2400" b="1"/>
              <a:t> </a:t>
            </a:r>
          </a:p>
          <a:p>
            <a:pPr algn="ctr"/>
            <a:r>
              <a:rPr kumimoji="0" lang="en-US" sz="2000" b="1" i="1">
                <a:latin typeface="Times New Roman" pitchFamily="18" charset="0"/>
              </a:rPr>
              <a:t>Eighth Edition</a:t>
            </a:r>
          </a:p>
          <a:p>
            <a:pPr algn="ctr" eaLnBrk="1" hangingPunct="1"/>
            <a:r>
              <a:rPr kumimoji="0" lang="en-US" sz="2000" b="1">
                <a:latin typeface="Times New Roman" pitchFamily="18" charset="0"/>
              </a:rPr>
              <a:t>Neil Campbell and Jane Reece</a:t>
            </a:r>
            <a:endParaRPr kumimoji="0" lang="en-US" sz="1600" b="1">
              <a:latin typeface="Times New Roman" pitchFamily="18" charset="0"/>
            </a:endParaRPr>
          </a:p>
        </p:txBody>
      </p:sp>
      <p:sp>
        <p:nvSpPr>
          <p:cNvPr id="581641" name="Rectangle 9"/>
          <p:cNvSpPr>
            <a:spLocks noChangeArrowheads="1"/>
          </p:cNvSpPr>
          <p:nvPr userDrawn="1"/>
        </p:nvSpPr>
        <p:spPr bwMode="auto">
          <a:xfrm>
            <a:off x="0" y="6172200"/>
            <a:ext cx="914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0" lang="en-US" sz="1800" b="1">
                <a:solidFill>
                  <a:schemeClr val="bg1"/>
                </a:solidFill>
                <a:latin typeface="Times New Roman" pitchFamily="18" charset="0"/>
              </a:rPr>
              <a:t>Lectures by Chris Romero, updated by Erin Barley with contributions from Joan Sharp</a:t>
            </a:r>
            <a:r>
              <a:rPr kumimoji="0" lang="en-US" sz="24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133600" cy="4498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248400" cy="4498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285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85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2850"/>
            <a:ext cx="8534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2pPr>
      <a:lvl3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3pPr>
      <a:lvl4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4pPr>
      <a:lvl5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50838" indent="-350838" algn="l" rtl="0" fontAlgn="base">
        <a:spcBef>
          <a:spcPct val="45000"/>
        </a:spcBef>
        <a:spcAft>
          <a:spcPct val="20000"/>
        </a:spcAft>
        <a:buClr>
          <a:schemeClr val="tx2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492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371600" indent="-34290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28800" indent="-34290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2860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  <a:cs typeface="+mn-cs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  <a:cs typeface="+mn-cs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  <a:cs typeface="+mn-cs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  <a:cs typeface="+mn-cs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10_07LightAndPigments_A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10_05Photosynthesis.m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Photosynthesis</a:t>
            </a:r>
            <a:endParaRPr lang="en-US" sz="590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898" name="Picture 2" descr="10_02dPhotoautotroph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0" y="1041400"/>
            <a:ext cx="4889500" cy="4773613"/>
          </a:xfrm>
          <a:prstGeom prst="rect">
            <a:avLst/>
          </a:prstGeom>
          <a:noFill/>
        </p:spPr>
      </p:pic>
      <p:sp>
        <p:nvSpPr>
          <p:cNvPr id="592899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10-2d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92900" name="Text Box 4"/>
          <p:cNvSpPr txBox="1">
            <a:spLocks noChangeArrowheads="1"/>
          </p:cNvSpPr>
          <p:nvPr/>
        </p:nvSpPr>
        <p:spPr bwMode="auto">
          <a:xfrm>
            <a:off x="6011863" y="5246688"/>
            <a:ext cx="9826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2600" b="1">
                <a:ea typeface="Geneva" pitchFamily="48" charset="0"/>
                <a:cs typeface="Geneva" pitchFamily="48" charset="0"/>
              </a:rPr>
              <a:t>40 µm</a:t>
            </a:r>
          </a:p>
        </p:txBody>
      </p:sp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2170113" y="5037138"/>
            <a:ext cx="32464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3000" b="1">
                <a:ea typeface="Geneva" pitchFamily="48" charset="0"/>
                <a:cs typeface="Geneva" pitchFamily="48" charset="0"/>
              </a:rPr>
              <a:t>(d)</a:t>
            </a:r>
            <a:r>
              <a:rPr kumimoji="0" lang="en-US" sz="3000" b="1">
                <a:latin typeface="Times" pitchFamily="18" charset="0"/>
                <a:ea typeface="Geneva" pitchFamily="48" charset="0"/>
                <a:cs typeface="Geneva" pitchFamily="48" charset="0"/>
              </a:rPr>
              <a:t> </a:t>
            </a:r>
            <a:r>
              <a:rPr kumimoji="0" lang="en-US" sz="3000" b="1">
                <a:ea typeface="Geneva" pitchFamily="48" charset="0"/>
                <a:cs typeface="Geneva" pitchFamily="48" charset="0"/>
              </a:rPr>
              <a:t>Cyanobacteria</a:t>
            </a:r>
            <a:endParaRPr kumimoji="0" lang="en-US" sz="3000" b="1"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592902" name="Line 6"/>
          <p:cNvSpPr>
            <a:spLocks noChangeShapeType="1"/>
          </p:cNvSpPr>
          <p:nvPr/>
        </p:nvSpPr>
        <p:spPr bwMode="auto">
          <a:xfrm>
            <a:off x="6013450" y="5073650"/>
            <a:ext cx="3175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2903" name="Line 7"/>
          <p:cNvSpPr>
            <a:spLocks noChangeShapeType="1"/>
          </p:cNvSpPr>
          <p:nvPr/>
        </p:nvSpPr>
        <p:spPr bwMode="auto">
          <a:xfrm>
            <a:off x="6965950" y="5076825"/>
            <a:ext cx="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2904" name="Line 8"/>
          <p:cNvSpPr>
            <a:spLocks noChangeShapeType="1"/>
          </p:cNvSpPr>
          <p:nvPr/>
        </p:nvSpPr>
        <p:spPr bwMode="auto">
          <a:xfrm>
            <a:off x="6019800" y="5178425"/>
            <a:ext cx="952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46" name="Picture 2" descr="10_02ePhotoautotroph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400" y="376238"/>
            <a:ext cx="5535613" cy="6207125"/>
          </a:xfrm>
          <a:prstGeom prst="rect">
            <a:avLst/>
          </a:prstGeom>
          <a:noFill/>
        </p:spPr>
      </p:pic>
      <p:sp>
        <p:nvSpPr>
          <p:cNvPr id="594947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10-2e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94948" name="Text Box 4"/>
          <p:cNvSpPr txBox="1">
            <a:spLocks noChangeArrowheads="1"/>
          </p:cNvSpPr>
          <p:nvPr/>
        </p:nvSpPr>
        <p:spPr bwMode="auto">
          <a:xfrm>
            <a:off x="6100763" y="5707063"/>
            <a:ext cx="12144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2600" b="1">
                <a:ea typeface="Geneva" pitchFamily="48" charset="0"/>
                <a:cs typeface="Geneva" pitchFamily="48" charset="0"/>
              </a:rPr>
              <a:t>1.5 µm</a:t>
            </a:r>
          </a:p>
        </p:txBody>
      </p:sp>
      <p:sp>
        <p:nvSpPr>
          <p:cNvPr id="594949" name="Text Box 5"/>
          <p:cNvSpPr txBox="1">
            <a:spLocks noChangeArrowheads="1"/>
          </p:cNvSpPr>
          <p:nvPr/>
        </p:nvSpPr>
        <p:spPr bwMode="auto">
          <a:xfrm>
            <a:off x="1839913" y="5478463"/>
            <a:ext cx="2951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3000" b="1">
                <a:ea typeface="Geneva" pitchFamily="48" charset="0"/>
                <a:cs typeface="Geneva" pitchFamily="48" charset="0"/>
              </a:rPr>
              <a:t>(e) Purple sulfur</a:t>
            </a:r>
          </a:p>
          <a:p>
            <a:pPr algn="l"/>
            <a:r>
              <a:rPr kumimoji="0" lang="en-US" sz="3000" b="1">
                <a:ea typeface="Geneva" pitchFamily="48" charset="0"/>
                <a:cs typeface="Geneva" pitchFamily="48" charset="0"/>
              </a:rPr>
              <a:t>     </a:t>
            </a:r>
            <a:r>
              <a:rPr kumimoji="0" lang="en-US" sz="800" b="1">
                <a:ea typeface="Geneva" pitchFamily="48" charset="0"/>
                <a:cs typeface="Geneva" pitchFamily="48" charset="0"/>
              </a:rPr>
              <a:t> </a:t>
            </a:r>
            <a:r>
              <a:rPr kumimoji="0" lang="en-US" sz="3000" b="1">
                <a:ea typeface="Geneva" pitchFamily="48" charset="0"/>
                <a:cs typeface="Geneva" pitchFamily="48" charset="0"/>
              </a:rPr>
              <a:t>bacteria</a:t>
            </a:r>
          </a:p>
        </p:txBody>
      </p:sp>
      <p:sp>
        <p:nvSpPr>
          <p:cNvPr id="594950" name="Line 6"/>
          <p:cNvSpPr>
            <a:spLocks noChangeShapeType="1"/>
          </p:cNvSpPr>
          <p:nvPr/>
        </p:nvSpPr>
        <p:spPr bwMode="auto">
          <a:xfrm>
            <a:off x="5991225" y="5524500"/>
            <a:ext cx="3175" cy="21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4951" name="Line 7"/>
          <p:cNvSpPr>
            <a:spLocks noChangeShapeType="1"/>
          </p:cNvSpPr>
          <p:nvPr/>
        </p:nvSpPr>
        <p:spPr bwMode="auto">
          <a:xfrm flipH="1">
            <a:off x="7286625" y="5537200"/>
            <a:ext cx="3175" cy="21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4952" name="Line 8"/>
          <p:cNvSpPr>
            <a:spLocks noChangeShapeType="1"/>
          </p:cNvSpPr>
          <p:nvPr/>
        </p:nvSpPr>
        <p:spPr bwMode="auto">
          <a:xfrm>
            <a:off x="5994400" y="5632450"/>
            <a:ext cx="129540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12850"/>
            <a:ext cx="8534400" cy="3432175"/>
          </a:xfrm>
        </p:spPr>
        <p:txBody>
          <a:bodyPr/>
          <a:lstStyle/>
          <a:p>
            <a:r>
              <a:rPr lang="en-US" b="1"/>
              <a:t>Heterotrophs </a:t>
            </a:r>
            <a:r>
              <a:rPr lang="en-US"/>
              <a:t>obtain their organic material from other organisms</a:t>
            </a:r>
          </a:p>
          <a:p>
            <a:r>
              <a:rPr lang="en-US"/>
              <a:t>Heterotrophs are the </a:t>
            </a:r>
            <a:r>
              <a:rPr lang="en-US" i="1"/>
              <a:t>consumers</a:t>
            </a:r>
            <a:r>
              <a:rPr lang="en-US"/>
              <a:t> of the biosphere</a:t>
            </a:r>
          </a:p>
          <a:p>
            <a:r>
              <a:rPr lang="en-US"/>
              <a:t>Almost all heterotrophs, including humans, depend on photoautotrophs for food and O</a:t>
            </a:r>
            <a:r>
              <a:rPr lang="en-US" baseline="-25000"/>
              <a:t>2</a:t>
            </a:r>
            <a:endParaRPr lang="en-US" sz="2800" baseline="-25000"/>
          </a:p>
        </p:txBody>
      </p:sp>
      <p:sp>
        <p:nvSpPr>
          <p:cNvPr id="244740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44741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76200"/>
            <a:ext cx="8534400" cy="914400"/>
          </a:xfrm>
        </p:spPr>
        <p:txBody>
          <a:bodyPr/>
          <a:lstStyle/>
          <a:p>
            <a:pPr marL="0" indent="6350"/>
            <a:r>
              <a:rPr lang="en-US"/>
              <a:t>Concept 10.1: Photosynthesis converts light energy to the chemical energy of food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12850"/>
            <a:ext cx="8534400" cy="2974975"/>
          </a:xfrm>
        </p:spPr>
        <p:txBody>
          <a:bodyPr/>
          <a:lstStyle/>
          <a:p>
            <a:r>
              <a:rPr lang="en-US"/>
              <a:t>Chloroplasts are structurally similar to and likely evolved from photosynthetic bacteria </a:t>
            </a:r>
          </a:p>
          <a:p>
            <a:r>
              <a:rPr lang="en-US"/>
              <a:t>The structural organization of these cells allows for the chemical reactions of photosynthesis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245764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76200"/>
            <a:ext cx="8534400" cy="503238"/>
          </a:xfrm>
        </p:spPr>
        <p:txBody>
          <a:bodyPr/>
          <a:lstStyle/>
          <a:p>
            <a:r>
              <a:rPr lang="en-US"/>
              <a:t>Chloroplasts: The Sites of Photosynthesis in Plants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1222375"/>
            <a:ext cx="8534400" cy="5194300"/>
          </a:xfrm>
        </p:spPr>
        <p:txBody>
          <a:bodyPr/>
          <a:lstStyle/>
          <a:p>
            <a:r>
              <a:rPr lang="en-US"/>
              <a:t>Leaves are the major locations of photosynthesis</a:t>
            </a:r>
          </a:p>
          <a:p>
            <a:r>
              <a:rPr lang="en-US"/>
              <a:t>Their green color is from </a:t>
            </a:r>
            <a:r>
              <a:rPr lang="en-US" b="1"/>
              <a:t>chlorophyll</a:t>
            </a:r>
            <a:r>
              <a:rPr lang="en-US"/>
              <a:t>, the green pigment within chloroplasts</a:t>
            </a:r>
          </a:p>
          <a:p>
            <a:r>
              <a:rPr lang="en-US"/>
              <a:t>Light energy absorbed by chlorophyll drives the synthesis of organic molecules in the chloroplast</a:t>
            </a:r>
          </a:p>
          <a:p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enters and O</a:t>
            </a:r>
            <a:r>
              <a:rPr lang="en-US" baseline="-25000"/>
              <a:t>2</a:t>
            </a:r>
            <a:r>
              <a:rPr lang="en-US"/>
              <a:t> exits the leaf through microscopic pores called </a:t>
            </a:r>
            <a:r>
              <a:rPr lang="en-US" b="1"/>
              <a:t>stomata</a:t>
            </a:r>
            <a:endParaRPr lang="en-US"/>
          </a:p>
        </p:txBody>
      </p:sp>
      <p:sp>
        <p:nvSpPr>
          <p:cNvPr id="246801" name="Line 1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46802" name="Line 1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46803" name="Text Box 19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19200"/>
            <a:ext cx="8534400" cy="5194300"/>
          </a:xfrm>
        </p:spPr>
        <p:txBody>
          <a:bodyPr/>
          <a:lstStyle/>
          <a:p>
            <a:r>
              <a:rPr lang="en-US"/>
              <a:t>Chloroplasts are found mainly in cells of the </a:t>
            </a:r>
            <a:r>
              <a:rPr lang="en-US" b="1"/>
              <a:t>mesophyll</a:t>
            </a:r>
            <a:r>
              <a:rPr lang="en-US"/>
              <a:t>, the interior tissue of the leaf</a:t>
            </a:r>
          </a:p>
          <a:p>
            <a:r>
              <a:rPr lang="en-US"/>
              <a:t>A typical mesophyll cell has 30–40 chloroplasts</a:t>
            </a:r>
          </a:p>
          <a:p>
            <a:r>
              <a:rPr lang="en-US"/>
              <a:t>The chlorophyll is in the membranes of </a:t>
            </a:r>
            <a:r>
              <a:rPr lang="en-US" b="1"/>
              <a:t>thylakoids </a:t>
            </a:r>
            <a:r>
              <a:rPr lang="en-US"/>
              <a:t>(connected sacs in the chloroplast); thylakoids may be stacked in columns called </a:t>
            </a:r>
            <a:r>
              <a:rPr lang="en-US" i="1"/>
              <a:t>grana</a:t>
            </a:r>
            <a:endParaRPr lang="en-US"/>
          </a:p>
          <a:p>
            <a:r>
              <a:rPr lang="en-US"/>
              <a:t>Chloroplasts also contain </a:t>
            </a:r>
            <a:r>
              <a:rPr lang="en-US" b="1"/>
              <a:t>stroma</a:t>
            </a:r>
            <a:r>
              <a:rPr lang="en-US"/>
              <a:t>, a dense fluid </a:t>
            </a:r>
          </a:p>
        </p:txBody>
      </p:sp>
      <p:sp>
        <p:nvSpPr>
          <p:cNvPr id="312324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12325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22" name="Picture 6" descr="10_03-Chloroplas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6788" y="136525"/>
            <a:ext cx="4670425" cy="6584950"/>
          </a:xfrm>
          <a:prstGeom prst="rect">
            <a:avLst/>
          </a:prstGeom>
          <a:noFill/>
        </p:spPr>
      </p:pic>
      <p:sp>
        <p:nvSpPr>
          <p:cNvPr id="418823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10-3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8824" name="Text Box 8"/>
          <p:cNvSpPr txBox="1">
            <a:spLocks noChangeArrowheads="1"/>
          </p:cNvSpPr>
          <p:nvPr/>
        </p:nvSpPr>
        <p:spPr bwMode="auto">
          <a:xfrm>
            <a:off x="5491163" y="169863"/>
            <a:ext cx="938212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Leaf cross section</a:t>
            </a:r>
          </a:p>
        </p:txBody>
      </p:sp>
      <p:sp>
        <p:nvSpPr>
          <p:cNvPr id="418825" name="Text Box 9"/>
          <p:cNvSpPr txBox="1">
            <a:spLocks noChangeArrowheads="1"/>
          </p:cNvSpPr>
          <p:nvPr/>
        </p:nvSpPr>
        <p:spPr bwMode="auto">
          <a:xfrm>
            <a:off x="6475413" y="373063"/>
            <a:ext cx="233362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Vein</a:t>
            </a:r>
          </a:p>
        </p:txBody>
      </p:sp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4373563" y="1071563"/>
            <a:ext cx="5191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Mesophyll</a:t>
            </a: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5275263" y="2106613"/>
            <a:ext cx="417512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Stomata</a:t>
            </a:r>
          </a:p>
        </p:txBody>
      </p:sp>
      <p:sp>
        <p:nvSpPr>
          <p:cNvPr id="418828" name="Text Box 12"/>
          <p:cNvSpPr txBox="1">
            <a:spLocks noChangeArrowheads="1"/>
          </p:cNvSpPr>
          <p:nvPr/>
        </p:nvSpPr>
        <p:spPr bwMode="auto">
          <a:xfrm>
            <a:off x="6043613" y="2173288"/>
            <a:ext cx="195262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CO</a:t>
            </a:r>
            <a:r>
              <a:rPr kumimoji="0" lang="en-US" sz="8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8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6438900" y="2178050"/>
            <a:ext cx="119063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O</a:t>
            </a:r>
            <a:r>
              <a:rPr kumimoji="0" lang="en-US" sz="8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8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18830" name="AutoShape 14"/>
          <p:cNvSpPr>
            <a:spLocks/>
          </p:cNvSpPr>
          <p:nvPr/>
        </p:nvSpPr>
        <p:spPr bwMode="auto">
          <a:xfrm>
            <a:off x="4883150" y="768350"/>
            <a:ext cx="114300" cy="723900"/>
          </a:xfrm>
          <a:prstGeom prst="leftBrace">
            <a:avLst>
              <a:gd name="adj1" fmla="val 5277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31" name="Line 15"/>
          <p:cNvSpPr>
            <a:spLocks noChangeShapeType="1"/>
          </p:cNvSpPr>
          <p:nvPr/>
        </p:nvSpPr>
        <p:spPr bwMode="auto">
          <a:xfrm>
            <a:off x="5346700" y="1495425"/>
            <a:ext cx="130175" cy="625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32" name="Line 16"/>
          <p:cNvSpPr>
            <a:spLocks noChangeShapeType="1"/>
          </p:cNvSpPr>
          <p:nvPr/>
        </p:nvSpPr>
        <p:spPr bwMode="auto">
          <a:xfrm flipH="1">
            <a:off x="5473700" y="1755775"/>
            <a:ext cx="225425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33" name="Line 17"/>
          <p:cNvSpPr>
            <a:spLocks noChangeShapeType="1"/>
          </p:cNvSpPr>
          <p:nvPr/>
        </p:nvSpPr>
        <p:spPr bwMode="auto">
          <a:xfrm>
            <a:off x="6581775" y="492125"/>
            <a:ext cx="0" cy="654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34" name="Rectangle 18"/>
          <p:cNvSpPr>
            <a:spLocks noChangeArrowheads="1"/>
          </p:cNvSpPr>
          <p:nvPr/>
        </p:nvSpPr>
        <p:spPr bwMode="auto">
          <a:xfrm>
            <a:off x="6515100" y="1333500"/>
            <a:ext cx="168275" cy="1333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35" name="Text Box 19"/>
          <p:cNvSpPr txBox="1">
            <a:spLocks noChangeArrowheads="1"/>
          </p:cNvSpPr>
          <p:nvPr/>
        </p:nvSpPr>
        <p:spPr bwMode="auto">
          <a:xfrm>
            <a:off x="4551363" y="2716213"/>
            <a:ext cx="5651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Chloroplast</a:t>
            </a:r>
          </a:p>
        </p:txBody>
      </p:sp>
      <p:sp>
        <p:nvSpPr>
          <p:cNvPr id="418836" name="Text Box 20"/>
          <p:cNvSpPr txBox="1">
            <a:spLocks noChangeArrowheads="1"/>
          </p:cNvSpPr>
          <p:nvPr/>
        </p:nvSpPr>
        <p:spPr bwMode="auto">
          <a:xfrm>
            <a:off x="5819775" y="2789238"/>
            <a:ext cx="7302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Mesophyll cell</a:t>
            </a:r>
          </a:p>
        </p:txBody>
      </p:sp>
      <p:sp>
        <p:nvSpPr>
          <p:cNvPr id="418837" name="Text Box 21"/>
          <p:cNvSpPr txBox="1">
            <a:spLocks noChangeArrowheads="1"/>
          </p:cNvSpPr>
          <p:nvPr/>
        </p:nvSpPr>
        <p:spPr bwMode="auto">
          <a:xfrm>
            <a:off x="4760913" y="4056063"/>
            <a:ext cx="5238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Outer</a:t>
            </a:r>
          </a:p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membrane</a:t>
            </a:r>
          </a:p>
        </p:txBody>
      </p:sp>
      <p:sp>
        <p:nvSpPr>
          <p:cNvPr id="418838" name="Text Box 22"/>
          <p:cNvSpPr txBox="1">
            <a:spLocks noChangeArrowheads="1"/>
          </p:cNvSpPr>
          <p:nvPr/>
        </p:nvSpPr>
        <p:spPr bwMode="auto">
          <a:xfrm>
            <a:off x="4686300" y="4425950"/>
            <a:ext cx="736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Intermembrane</a:t>
            </a:r>
          </a:p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space</a:t>
            </a:r>
          </a:p>
        </p:txBody>
      </p:sp>
      <p:sp>
        <p:nvSpPr>
          <p:cNvPr id="418839" name="Text Box 23"/>
          <p:cNvSpPr txBox="1">
            <a:spLocks noChangeArrowheads="1"/>
          </p:cNvSpPr>
          <p:nvPr/>
        </p:nvSpPr>
        <p:spPr bwMode="auto">
          <a:xfrm>
            <a:off x="6575425" y="4430713"/>
            <a:ext cx="252413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5 µm</a:t>
            </a:r>
          </a:p>
        </p:txBody>
      </p:sp>
      <p:sp>
        <p:nvSpPr>
          <p:cNvPr id="418840" name="Line 24"/>
          <p:cNvSpPr>
            <a:spLocks noChangeShapeType="1"/>
          </p:cNvSpPr>
          <p:nvPr/>
        </p:nvSpPr>
        <p:spPr bwMode="auto">
          <a:xfrm flipV="1">
            <a:off x="6523038" y="4411663"/>
            <a:ext cx="3397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41" name="Line 25"/>
          <p:cNvSpPr>
            <a:spLocks noChangeShapeType="1"/>
          </p:cNvSpPr>
          <p:nvPr/>
        </p:nvSpPr>
        <p:spPr bwMode="auto">
          <a:xfrm>
            <a:off x="6523038" y="4384675"/>
            <a:ext cx="0" cy="55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42" name="Line 26"/>
          <p:cNvSpPr>
            <a:spLocks noChangeShapeType="1"/>
          </p:cNvSpPr>
          <p:nvPr/>
        </p:nvSpPr>
        <p:spPr bwMode="auto">
          <a:xfrm>
            <a:off x="6858000" y="4379913"/>
            <a:ext cx="0" cy="55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43" name="Text Box 27"/>
          <p:cNvSpPr txBox="1">
            <a:spLocks noChangeArrowheads="1"/>
          </p:cNvSpPr>
          <p:nvPr/>
        </p:nvSpPr>
        <p:spPr bwMode="auto">
          <a:xfrm>
            <a:off x="4454525" y="4800600"/>
            <a:ext cx="5238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Inner</a:t>
            </a:r>
          </a:p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membrane</a:t>
            </a:r>
          </a:p>
        </p:txBody>
      </p:sp>
      <p:sp>
        <p:nvSpPr>
          <p:cNvPr id="418844" name="Text Box 28"/>
          <p:cNvSpPr txBox="1">
            <a:spLocks noChangeArrowheads="1"/>
          </p:cNvSpPr>
          <p:nvPr/>
        </p:nvSpPr>
        <p:spPr bwMode="auto">
          <a:xfrm>
            <a:off x="3643313" y="4597400"/>
            <a:ext cx="477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Thylakoid</a:t>
            </a:r>
          </a:p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space</a:t>
            </a:r>
          </a:p>
        </p:txBody>
      </p:sp>
      <p:sp>
        <p:nvSpPr>
          <p:cNvPr id="418845" name="Text Box 29"/>
          <p:cNvSpPr txBox="1">
            <a:spLocks noChangeArrowheads="1"/>
          </p:cNvSpPr>
          <p:nvPr/>
        </p:nvSpPr>
        <p:spPr bwMode="auto">
          <a:xfrm>
            <a:off x="3076575" y="4354513"/>
            <a:ext cx="4984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Thylakoid</a:t>
            </a:r>
          </a:p>
          <a:p>
            <a:pPr algn="l"/>
            <a:endParaRPr kumimoji="0" lang="en-US" sz="8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18846" name="Text Box 30"/>
          <p:cNvSpPr txBox="1">
            <a:spLocks noChangeArrowheads="1"/>
          </p:cNvSpPr>
          <p:nvPr/>
        </p:nvSpPr>
        <p:spPr bwMode="auto">
          <a:xfrm>
            <a:off x="2728913" y="4608513"/>
            <a:ext cx="39687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Granum</a:t>
            </a:r>
          </a:p>
          <a:p>
            <a:pPr algn="l"/>
            <a:endParaRPr kumimoji="0" lang="en-US" sz="8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18847" name="Text Box 31"/>
          <p:cNvSpPr txBox="1">
            <a:spLocks noChangeArrowheads="1"/>
          </p:cNvSpPr>
          <p:nvPr/>
        </p:nvSpPr>
        <p:spPr bwMode="auto">
          <a:xfrm>
            <a:off x="2260600" y="4595813"/>
            <a:ext cx="36671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Stroma</a:t>
            </a:r>
          </a:p>
          <a:p>
            <a:pPr algn="l"/>
            <a:endParaRPr kumimoji="0" lang="en-US" sz="8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18848" name="Line 32"/>
          <p:cNvSpPr>
            <a:spLocks noChangeShapeType="1"/>
          </p:cNvSpPr>
          <p:nvPr/>
        </p:nvSpPr>
        <p:spPr bwMode="auto">
          <a:xfrm flipH="1">
            <a:off x="2446338" y="4005263"/>
            <a:ext cx="147637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49" name="Line 33"/>
          <p:cNvSpPr>
            <a:spLocks noChangeShapeType="1"/>
          </p:cNvSpPr>
          <p:nvPr/>
        </p:nvSpPr>
        <p:spPr bwMode="auto">
          <a:xfrm>
            <a:off x="2735263" y="3868738"/>
            <a:ext cx="109537" cy="754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50" name="AutoShape 34"/>
          <p:cNvSpPr>
            <a:spLocks/>
          </p:cNvSpPr>
          <p:nvPr/>
        </p:nvSpPr>
        <p:spPr bwMode="auto">
          <a:xfrm>
            <a:off x="2728913" y="3611563"/>
            <a:ext cx="114300" cy="519112"/>
          </a:xfrm>
          <a:prstGeom prst="leftBrace">
            <a:avLst>
              <a:gd name="adj1" fmla="val 3784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51" name="Line 35"/>
          <p:cNvSpPr>
            <a:spLocks noChangeShapeType="1"/>
          </p:cNvSpPr>
          <p:nvPr/>
        </p:nvSpPr>
        <p:spPr bwMode="auto">
          <a:xfrm>
            <a:off x="2471738" y="4711700"/>
            <a:ext cx="373062" cy="846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52" name="Line 36"/>
          <p:cNvSpPr>
            <a:spLocks noChangeShapeType="1"/>
          </p:cNvSpPr>
          <p:nvPr/>
        </p:nvSpPr>
        <p:spPr bwMode="auto">
          <a:xfrm>
            <a:off x="2844800" y="4716463"/>
            <a:ext cx="6985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53" name="AutoShape 37"/>
          <p:cNvSpPr>
            <a:spLocks/>
          </p:cNvSpPr>
          <p:nvPr/>
        </p:nvSpPr>
        <p:spPr bwMode="auto">
          <a:xfrm>
            <a:off x="2903538" y="5383213"/>
            <a:ext cx="79375" cy="136525"/>
          </a:xfrm>
          <a:prstGeom prst="leftBrace">
            <a:avLst>
              <a:gd name="adj1" fmla="val 14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54" name="AutoShape 38"/>
          <p:cNvSpPr>
            <a:spLocks/>
          </p:cNvSpPr>
          <p:nvPr/>
        </p:nvSpPr>
        <p:spPr bwMode="auto">
          <a:xfrm>
            <a:off x="3463925" y="3959225"/>
            <a:ext cx="74613" cy="82550"/>
          </a:xfrm>
          <a:prstGeom prst="leftBrace">
            <a:avLst>
              <a:gd name="adj1" fmla="val 922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55" name="Line 39"/>
          <p:cNvSpPr>
            <a:spLocks noChangeShapeType="1"/>
          </p:cNvSpPr>
          <p:nvPr/>
        </p:nvSpPr>
        <p:spPr bwMode="auto">
          <a:xfrm flipH="1">
            <a:off x="3311525" y="4000500"/>
            <a:ext cx="15875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56" name="Line 40"/>
          <p:cNvSpPr>
            <a:spLocks noChangeShapeType="1"/>
          </p:cNvSpPr>
          <p:nvPr/>
        </p:nvSpPr>
        <p:spPr bwMode="auto">
          <a:xfrm>
            <a:off x="3644900" y="3975100"/>
            <a:ext cx="220663" cy="623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57" name="Line 41"/>
          <p:cNvSpPr>
            <a:spLocks noChangeShapeType="1"/>
          </p:cNvSpPr>
          <p:nvPr/>
        </p:nvSpPr>
        <p:spPr bwMode="auto">
          <a:xfrm>
            <a:off x="4008438" y="4271963"/>
            <a:ext cx="415925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58" name="Line 42"/>
          <p:cNvSpPr>
            <a:spLocks noChangeShapeType="1"/>
          </p:cNvSpPr>
          <p:nvPr/>
        </p:nvSpPr>
        <p:spPr bwMode="auto">
          <a:xfrm>
            <a:off x="4259263" y="4195763"/>
            <a:ext cx="393700" cy="284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59" name="Line 43"/>
          <p:cNvSpPr>
            <a:spLocks noChangeShapeType="1"/>
          </p:cNvSpPr>
          <p:nvPr/>
        </p:nvSpPr>
        <p:spPr bwMode="auto">
          <a:xfrm>
            <a:off x="4365625" y="4017963"/>
            <a:ext cx="376238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60" name="Line 44"/>
          <p:cNvSpPr>
            <a:spLocks noChangeShapeType="1"/>
          </p:cNvSpPr>
          <p:nvPr/>
        </p:nvSpPr>
        <p:spPr bwMode="auto">
          <a:xfrm flipV="1">
            <a:off x="4513263" y="2841625"/>
            <a:ext cx="330200" cy="223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61" name="Line 45"/>
          <p:cNvSpPr>
            <a:spLocks noChangeShapeType="1"/>
          </p:cNvSpPr>
          <p:nvPr/>
        </p:nvSpPr>
        <p:spPr bwMode="auto">
          <a:xfrm>
            <a:off x="4833938" y="2844800"/>
            <a:ext cx="1177925" cy="774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62" name="Text Box 46"/>
          <p:cNvSpPr txBox="1">
            <a:spLocks noChangeArrowheads="1"/>
          </p:cNvSpPr>
          <p:nvPr/>
        </p:nvSpPr>
        <p:spPr bwMode="auto">
          <a:xfrm>
            <a:off x="4537075" y="6410325"/>
            <a:ext cx="252413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1 µm</a:t>
            </a:r>
          </a:p>
        </p:txBody>
      </p:sp>
      <p:sp>
        <p:nvSpPr>
          <p:cNvPr id="418863" name="Line 47"/>
          <p:cNvSpPr>
            <a:spLocks noChangeShapeType="1"/>
          </p:cNvSpPr>
          <p:nvPr/>
        </p:nvSpPr>
        <p:spPr bwMode="auto">
          <a:xfrm>
            <a:off x="4478338" y="6383338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64" name="Line 48"/>
          <p:cNvSpPr>
            <a:spLocks noChangeShapeType="1"/>
          </p:cNvSpPr>
          <p:nvPr/>
        </p:nvSpPr>
        <p:spPr bwMode="auto">
          <a:xfrm flipH="1">
            <a:off x="4473575" y="6354763"/>
            <a:ext cx="1588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8865" name="Line 49"/>
          <p:cNvSpPr>
            <a:spLocks noChangeShapeType="1"/>
          </p:cNvSpPr>
          <p:nvPr/>
        </p:nvSpPr>
        <p:spPr bwMode="auto">
          <a:xfrm flipH="1">
            <a:off x="4838700" y="6354763"/>
            <a:ext cx="1588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038" name="Picture 46" descr="10_03aChloroplas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0" y="139700"/>
            <a:ext cx="6731000" cy="6578600"/>
          </a:xfrm>
          <a:prstGeom prst="rect">
            <a:avLst/>
          </a:prstGeom>
          <a:noFill/>
        </p:spPr>
      </p:pic>
      <p:sp>
        <p:nvSpPr>
          <p:cNvPr id="597039" name="Rectangle 4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10-3a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97040" name="Text Box 48"/>
          <p:cNvSpPr txBox="1">
            <a:spLocks noChangeArrowheads="1"/>
          </p:cNvSpPr>
          <p:nvPr/>
        </p:nvSpPr>
        <p:spPr bwMode="auto">
          <a:xfrm>
            <a:off x="7459663" y="6351588"/>
            <a:ext cx="3698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200" b="1">
                <a:ea typeface="Geneva" pitchFamily="48" charset="0"/>
                <a:cs typeface="Geneva" pitchFamily="48" charset="0"/>
              </a:rPr>
              <a:t>5 µm</a:t>
            </a:r>
          </a:p>
        </p:txBody>
      </p:sp>
      <p:sp>
        <p:nvSpPr>
          <p:cNvPr id="597041" name="Line 49"/>
          <p:cNvSpPr>
            <a:spLocks noChangeShapeType="1"/>
          </p:cNvSpPr>
          <p:nvPr/>
        </p:nvSpPr>
        <p:spPr bwMode="auto">
          <a:xfrm>
            <a:off x="7400925" y="6289675"/>
            <a:ext cx="0" cy="9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7042" name="Line 50"/>
          <p:cNvSpPr>
            <a:spLocks noChangeShapeType="1"/>
          </p:cNvSpPr>
          <p:nvPr/>
        </p:nvSpPr>
        <p:spPr bwMode="auto">
          <a:xfrm flipH="1">
            <a:off x="7896225" y="6292850"/>
            <a:ext cx="0" cy="10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7043" name="Line 51"/>
          <p:cNvSpPr>
            <a:spLocks noChangeShapeType="1"/>
          </p:cNvSpPr>
          <p:nvPr/>
        </p:nvSpPr>
        <p:spPr bwMode="auto">
          <a:xfrm>
            <a:off x="7400925" y="6340475"/>
            <a:ext cx="4889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7044" name="Text Box 52"/>
          <p:cNvSpPr txBox="1">
            <a:spLocks noChangeArrowheads="1"/>
          </p:cNvSpPr>
          <p:nvPr/>
        </p:nvSpPr>
        <p:spPr bwMode="auto">
          <a:xfrm>
            <a:off x="6361113" y="3973513"/>
            <a:ext cx="105251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200" b="1">
                <a:ea typeface="Geneva" pitchFamily="48" charset="0"/>
                <a:cs typeface="Geneva" pitchFamily="48" charset="0"/>
              </a:rPr>
              <a:t>Mesophyll cell</a:t>
            </a:r>
          </a:p>
        </p:txBody>
      </p:sp>
      <p:sp>
        <p:nvSpPr>
          <p:cNvPr id="597045" name="Text Box 53"/>
          <p:cNvSpPr txBox="1">
            <a:spLocks noChangeArrowheads="1"/>
          </p:cNvSpPr>
          <p:nvPr/>
        </p:nvSpPr>
        <p:spPr bwMode="auto">
          <a:xfrm>
            <a:off x="5583238" y="2970213"/>
            <a:ext cx="6048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200" b="1">
                <a:ea typeface="Geneva" pitchFamily="48" charset="0"/>
                <a:cs typeface="Geneva" pitchFamily="48" charset="0"/>
              </a:rPr>
              <a:t>Stomata</a:t>
            </a:r>
            <a:endParaRPr kumimoji="0" lang="en-US" sz="1200" b="1"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597046" name="Text Box 54"/>
          <p:cNvSpPr txBox="1">
            <a:spLocks noChangeArrowheads="1"/>
          </p:cNvSpPr>
          <p:nvPr/>
        </p:nvSpPr>
        <p:spPr bwMode="auto">
          <a:xfrm>
            <a:off x="6704013" y="3074988"/>
            <a:ext cx="2905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200" b="1">
                <a:ea typeface="Geneva" pitchFamily="48" charset="0"/>
                <a:cs typeface="Geneva" pitchFamily="48" charset="0"/>
              </a:rPr>
              <a:t>CO</a:t>
            </a:r>
            <a:r>
              <a:rPr kumimoji="0" lang="en-US" sz="12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12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597047" name="Text Box 55"/>
          <p:cNvSpPr txBox="1">
            <a:spLocks noChangeArrowheads="1"/>
          </p:cNvSpPr>
          <p:nvPr/>
        </p:nvSpPr>
        <p:spPr bwMode="auto">
          <a:xfrm>
            <a:off x="7275513" y="3078163"/>
            <a:ext cx="1984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200" b="1">
                <a:ea typeface="Geneva" pitchFamily="48" charset="0"/>
                <a:cs typeface="Geneva" pitchFamily="48" charset="0"/>
              </a:rPr>
              <a:t>O</a:t>
            </a:r>
            <a:r>
              <a:rPr kumimoji="0" lang="en-US" sz="12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12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597048" name="Text Box 56"/>
          <p:cNvSpPr txBox="1">
            <a:spLocks noChangeArrowheads="1"/>
          </p:cNvSpPr>
          <p:nvPr/>
        </p:nvSpPr>
        <p:spPr bwMode="auto">
          <a:xfrm>
            <a:off x="4513263" y="3862388"/>
            <a:ext cx="884237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200" b="1">
                <a:ea typeface="Geneva" pitchFamily="48" charset="0"/>
                <a:cs typeface="Geneva" pitchFamily="48" charset="0"/>
              </a:rPr>
              <a:t>Chloroplast</a:t>
            </a:r>
          </a:p>
        </p:txBody>
      </p:sp>
      <p:sp>
        <p:nvSpPr>
          <p:cNvPr id="597049" name="Text Box 57"/>
          <p:cNvSpPr txBox="1">
            <a:spLocks noChangeArrowheads="1"/>
          </p:cNvSpPr>
          <p:nvPr/>
        </p:nvSpPr>
        <p:spPr bwMode="auto">
          <a:xfrm>
            <a:off x="4265613" y="1465263"/>
            <a:ext cx="7318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200" b="1">
                <a:ea typeface="Geneva" pitchFamily="48" charset="0"/>
                <a:cs typeface="Geneva" pitchFamily="48" charset="0"/>
              </a:rPr>
              <a:t>Mesophyll</a:t>
            </a:r>
            <a:endParaRPr kumimoji="0" lang="en-US" sz="1200" b="1"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597050" name="Text Box 58"/>
          <p:cNvSpPr txBox="1">
            <a:spLocks noChangeArrowheads="1"/>
          </p:cNvSpPr>
          <p:nvPr/>
        </p:nvSpPr>
        <p:spPr bwMode="auto">
          <a:xfrm>
            <a:off x="7332663" y="452438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200" b="1">
                <a:ea typeface="Geneva" pitchFamily="48" charset="0"/>
                <a:cs typeface="Geneva" pitchFamily="48" charset="0"/>
              </a:rPr>
              <a:t>Vein</a:t>
            </a:r>
            <a:endParaRPr kumimoji="0" lang="en-US" sz="1200" b="1"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597051" name="Text Box 59"/>
          <p:cNvSpPr txBox="1">
            <a:spLocks noChangeArrowheads="1"/>
          </p:cNvSpPr>
          <p:nvPr/>
        </p:nvSpPr>
        <p:spPr bwMode="auto">
          <a:xfrm>
            <a:off x="5891213" y="153988"/>
            <a:ext cx="139223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200" b="1">
                <a:ea typeface="Geneva" pitchFamily="48" charset="0"/>
                <a:cs typeface="Geneva" pitchFamily="48" charset="0"/>
              </a:rPr>
              <a:t>Leaf cross</a:t>
            </a:r>
            <a:r>
              <a:rPr kumimoji="0" lang="en-US" sz="1200" b="1">
                <a:latin typeface="Times" pitchFamily="18" charset="0"/>
                <a:ea typeface="Geneva" pitchFamily="48" charset="0"/>
                <a:cs typeface="Geneva" pitchFamily="48" charset="0"/>
              </a:rPr>
              <a:t> </a:t>
            </a:r>
            <a:r>
              <a:rPr kumimoji="0" lang="en-US" sz="1200" b="1">
                <a:ea typeface="Geneva" pitchFamily="48" charset="0"/>
                <a:cs typeface="Geneva" pitchFamily="48" charset="0"/>
              </a:rPr>
              <a:t>section</a:t>
            </a:r>
            <a:endParaRPr kumimoji="0" lang="en-US" sz="1200" b="1"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597052" name="AutoShape 60"/>
          <p:cNvSpPr>
            <a:spLocks/>
          </p:cNvSpPr>
          <p:nvPr/>
        </p:nvSpPr>
        <p:spPr bwMode="auto">
          <a:xfrm>
            <a:off x="5038725" y="1038225"/>
            <a:ext cx="152400" cy="1031875"/>
          </a:xfrm>
          <a:prstGeom prst="leftBrace">
            <a:avLst>
              <a:gd name="adj1" fmla="val 5642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7053" name="Line 61"/>
          <p:cNvSpPr>
            <a:spLocks noChangeShapeType="1"/>
          </p:cNvSpPr>
          <p:nvPr/>
        </p:nvSpPr>
        <p:spPr bwMode="auto">
          <a:xfrm>
            <a:off x="7486650" y="650875"/>
            <a:ext cx="3175" cy="917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7054" name="Line 62"/>
          <p:cNvSpPr>
            <a:spLocks noChangeShapeType="1"/>
          </p:cNvSpPr>
          <p:nvPr/>
        </p:nvSpPr>
        <p:spPr bwMode="auto">
          <a:xfrm>
            <a:off x="5692775" y="2092325"/>
            <a:ext cx="190500" cy="901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7055" name="Line 63"/>
          <p:cNvSpPr>
            <a:spLocks noChangeShapeType="1"/>
          </p:cNvSpPr>
          <p:nvPr/>
        </p:nvSpPr>
        <p:spPr bwMode="auto">
          <a:xfrm flipH="1">
            <a:off x="5876925" y="2479675"/>
            <a:ext cx="323850" cy="517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7056" name="Line 64"/>
          <p:cNvSpPr>
            <a:spLocks noChangeShapeType="1"/>
          </p:cNvSpPr>
          <p:nvPr/>
        </p:nvSpPr>
        <p:spPr bwMode="auto">
          <a:xfrm>
            <a:off x="4953000" y="4064000"/>
            <a:ext cx="1695450" cy="1117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7057" name="Line 65"/>
          <p:cNvSpPr>
            <a:spLocks noChangeShapeType="1"/>
          </p:cNvSpPr>
          <p:nvPr/>
        </p:nvSpPr>
        <p:spPr bwMode="auto">
          <a:xfrm flipV="1">
            <a:off x="4479925" y="4067175"/>
            <a:ext cx="48260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7058" name="Rectangle 66"/>
          <p:cNvSpPr>
            <a:spLocks noChangeArrowheads="1"/>
          </p:cNvSpPr>
          <p:nvPr/>
        </p:nvSpPr>
        <p:spPr bwMode="auto">
          <a:xfrm>
            <a:off x="7366000" y="1863725"/>
            <a:ext cx="296863" cy="1936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086" name="Picture 46" descr="10_03bChloroplas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788" y="139700"/>
            <a:ext cx="5432425" cy="6578600"/>
          </a:xfrm>
          <a:prstGeom prst="rect">
            <a:avLst/>
          </a:prstGeom>
          <a:noFill/>
        </p:spPr>
      </p:pic>
      <p:sp>
        <p:nvSpPr>
          <p:cNvPr id="599087" name="Rectangle 4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10-3b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99088" name="Text Box 48"/>
          <p:cNvSpPr txBox="1">
            <a:spLocks noChangeArrowheads="1"/>
          </p:cNvSpPr>
          <p:nvPr/>
        </p:nvSpPr>
        <p:spPr bwMode="auto">
          <a:xfrm>
            <a:off x="5668963" y="6329363"/>
            <a:ext cx="42386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300" b="1">
                <a:ea typeface="Geneva" pitchFamily="48" charset="0"/>
                <a:cs typeface="Geneva" pitchFamily="48" charset="0"/>
              </a:rPr>
              <a:t>1 µm</a:t>
            </a:r>
          </a:p>
        </p:txBody>
      </p:sp>
      <p:sp>
        <p:nvSpPr>
          <p:cNvPr id="599089" name="Text Box 49"/>
          <p:cNvSpPr txBox="1">
            <a:spLocks noChangeArrowheads="1"/>
          </p:cNvSpPr>
          <p:nvPr/>
        </p:nvSpPr>
        <p:spPr bwMode="auto">
          <a:xfrm>
            <a:off x="4192588" y="3297238"/>
            <a:ext cx="8366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300" b="1">
                <a:ea typeface="Geneva" pitchFamily="48" charset="0"/>
                <a:cs typeface="Geneva" pitchFamily="48" charset="0"/>
              </a:rPr>
              <a:t>Thylakoid</a:t>
            </a:r>
          </a:p>
          <a:p>
            <a:pPr algn="l"/>
            <a:r>
              <a:rPr kumimoji="0" lang="en-US" sz="1300" b="1">
                <a:ea typeface="Geneva" pitchFamily="48" charset="0"/>
                <a:cs typeface="Geneva" pitchFamily="48" charset="0"/>
              </a:rPr>
              <a:t>space</a:t>
            </a:r>
          </a:p>
        </p:txBody>
      </p:sp>
      <p:sp>
        <p:nvSpPr>
          <p:cNvPr id="599090" name="Text Box 50"/>
          <p:cNvSpPr txBox="1">
            <a:spLocks noChangeArrowheads="1"/>
          </p:cNvSpPr>
          <p:nvPr/>
        </p:nvSpPr>
        <p:spPr bwMode="auto">
          <a:xfrm>
            <a:off x="5710238" y="134938"/>
            <a:ext cx="99218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300" b="1">
                <a:ea typeface="Geneva" pitchFamily="48" charset="0"/>
                <a:cs typeface="Geneva" pitchFamily="48" charset="0"/>
              </a:rPr>
              <a:t>Chloroplast</a:t>
            </a:r>
          </a:p>
        </p:txBody>
      </p:sp>
      <p:sp>
        <p:nvSpPr>
          <p:cNvPr id="599091" name="Text Box 51"/>
          <p:cNvSpPr txBox="1">
            <a:spLocks noChangeArrowheads="1"/>
          </p:cNvSpPr>
          <p:nvPr/>
        </p:nvSpPr>
        <p:spPr bwMode="auto">
          <a:xfrm>
            <a:off x="2674938" y="3294063"/>
            <a:ext cx="61118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300" b="1">
                <a:ea typeface="Geneva" pitchFamily="48" charset="0"/>
                <a:cs typeface="Geneva" pitchFamily="48" charset="0"/>
              </a:rPr>
              <a:t>Granum</a:t>
            </a:r>
            <a:endParaRPr kumimoji="0" lang="en-US" sz="1300" b="1"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599092" name="Text Box 52"/>
          <p:cNvSpPr txBox="1">
            <a:spLocks noChangeArrowheads="1"/>
          </p:cNvSpPr>
          <p:nvPr/>
        </p:nvSpPr>
        <p:spPr bwMode="auto">
          <a:xfrm>
            <a:off x="6034088" y="3106738"/>
            <a:ext cx="12525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300" b="1">
                <a:ea typeface="Geneva" pitchFamily="48" charset="0"/>
                <a:cs typeface="Geneva" pitchFamily="48" charset="0"/>
              </a:rPr>
              <a:t>Intermembrane</a:t>
            </a:r>
          </a:p>
          <a:p>
            <a:pPr algn="l"/>
            <a:r>
              <a:rPr kumimoji="0" lang="en-US" sz="1300" b="1">
                <a:ea typeface="Geneva" pitchFamily="48" charset="0"/>
                <a:cs typeface="Geneva" pitchFamily="48" charset="0"/>
              </a:rPr>
              <a:t>space</a:t>
            </a:r>
            <a:endParaRPr kumimoji="0" lang="en-US" sz="1300" b="1"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599093" name="Text Box 53"/>
          <p:cNvSpPr txBox="1">
            <a:spLocks noChangeArrowheads="1"/>
          </p:cNvSpPr>
          <p:nvPr/>
        </p:nvSpPr>
        <p:spPr bwMode="auto">
          <a:xfrm>
            <a:off x="5551488" y="3627438"/>
            <a:ext cx="852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300" b="1">
                <a:ea typeface="Geneva" pitchFamily="48" charset="0"/>
                <a:cs typeface="Geneva" pitchFamily="48" charset="0"/>
              </a:rPr>
              <a:t>Inner</a:t>
            </a:r>
          </a:p>
          <a:p>
            <a:pPr algn="l"/>
            <a:r>
              <a:rPr kumimoji="0" lang="en-US" sz="1300" b="1">
                <a:ea typeface="Geneva" pitchFamily="48" charset="0"/>
                <a:cs typeface="Geneva" pitchFamily="48" charset="0"/>
              </a:rPr>
              <a:t>membrane</a:t>
            </a:r>
            <a:endParaRPr kumimoji="0" lang="en-US" sz="1300" b="1"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599094" name="Line 54"/>
          <p:cNvSpPr>
            <a:spLocks noChangeShapeType="1"/>
          </p:cNvSpPr>
          <p:nvPr/>
        </p:nvSpPr>
        <p:spPr bwMode="auto">
          <a:xfrm>
            <a:off x="5588000" y="6229350"/>
            <a:ext cx="0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9095" name="Line 55"/>
          <p:cNvSpPr>
            <a:spLocks noChangeShapeType="1"/>
          </p:cNvSpPr>
          <p:nvPr/>
        </p:nvSpPr>
        <p:spPr bwMode="auto">
          <a:xfrm>
            <a:off x="6191250" y="6229350"/>
            <a:ext cx="0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9096" name="Line 56"/>
          <p:cNvSpPr>
            <a:spLocks noChangeShapeType="1"/>
          </p:cNvSpPr>
          <p:nvPr/>
        </p:nvSpPr>
        <p:spPr bwMode="auto">
          <a:xfrm>
            <a:off x="5588000" y="6283325"/>
            <a:ext cx="6064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9097" name="Line 57"/>
          <p:cNvSpPr>
            <a:spLocks noChangeShapeType="1"/>
          </p:cNvSpPr>
          <p:nvPr/>
        </p:nvSpPr>
        <p:spPr bwMode="auto">
          <a:xfrm flipV="1">
            <a:off x="5645150" y="355600"/>
            <a:ext cx="536575" cy="365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9098" name="Text Box 58"/>
          <p:cNvSpPr txBox="1">
            <a:spLocks noChangeArrowheads="1"/>
          </p:cNvSpPr>
          <p:nvPr/>
        </p:nvSpPr>
        <p:spPr bwMode="auto">
          <a:xfrm>
            <a:off x="6300788" y="2487613"/>
            <a:ext cx="8366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300" b="1">
                <a:ea typeface="Geneva" pitchFamily="48" charset="0"/>
                <a:cs typeface="Geneva" pitchFamily="48" charset="0"/>
              </a:rPr>
              <a:t>Outer</a:t>
            </a:r>
          </a:p>
          <a:p>
            <a:pPr algn="l"/>
            <a:r>
              <a:rPr kumimoji="0" lang="en-US" sz="1300" b="1">
                <a:ea typeface="Geneva" pitchFamily="48" charset="0"/>
                <a:cs typeface="Geneva" pitchFamily="48" charset="0"/>
              </a:rPr>
              <a:t>membrane</a:t>
            </a:r>
            <a:endParaRPr kumimoji="0" lang="en-US" sz="1300" b="1"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599099" name="Line 59"/>
          <p:cNvSpPr>
            <a:spLocks noChangeShapeType="1"/>
          </p:cNvSpPr>
          <p:nvPr/>
        </p:nvSpPr>
        <p:spPr bwMode="auto">
          <a:xfrm>
            <a:off x="5397500" y="2298700"/>
            <a:ext cx="869950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9100" name="Line 60"/>
          <p:cNvSpPr>
            <a:spLocks noChangeShapeType="1"/>
          </p:cNvSpPr>
          <p:nvPr/>
        </p:nvSpPr>
        <p:spPr bwMode="auto">
          <a:xfrm>
            <a:off x="5222875" y="2603500"/>
            <a:ext cx="765175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9101" name="Line 61"/>
          <p:cNvSpPr>
            <a:spLocks noChangeShapeType="1"/>
          </p:cNvSpPr>
          <p:nvPr/>
        </p:nvSpPr>
        <p:spPr bwMode="auto">
          <a:xfrm>
            <a:off x="4797425" y="2724150"/>
            <a:ext cx="701675" cy="984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9102" name="Text Box 62"/>
          <p:cNvSpPr txBox="1">
            <a:spLocks noChangeArrowheads="1"/>
          </p:cNvSpPr>
          <p:nvPr/>
        </p:nvSpPr>
        <p:spPr bwMode="auto">
          <a:xfrm>
            <a:off x="1887538" y="3294063"/>
            <a:ext cx="5699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300" b="1">
                <a:ea typeface="Geneva" pitchFamily="48" charset="0"/>
                <a:cs typeface="Geneva" pitchFamily="48" charset="0"/>
              </a:rPr>
              <a:t>Stroma</a:t>
            </a:r>
            <a:endParaRPr kumimoji="0" lang="en-US" sz="1300" b="1"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599103" name="Line 63"/>
          <p:cNvSpPr>
            <a:spLocks noChangeShapeType="1"/>
          </p:cNvSpPr>
          <p:nvPr/>
        </p:nvSpPr>
        <p:spPr bwMode="auto">
          <a:xfrm>
            <a:off x="2244725" y="3482975"/>
            <a:ext cx="609600" cy="140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9104" name="Line 64"/>
          <p:cNvSpPr>
            <a:spLocks noChangeShapeType="1"/>
          </p:cNvSpPr>
          <p:nvPr/>
        </p:nvSpPr>
        <p:spPr bwMode="auto">
          <a:xfrm>
            <a:off x="2854325" y="3505200"/>
            <a:ext cx="111125" cy="1216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9105" name="AutoShape 65"/>
          <p:cNvSpPr>
            <a:spLocks/>
          </p:cNvSpPr>
          <p:nvPr/>
        </p:nvSpPr>
        <p:spPr bwMode="auto">
          <a:xfrm>
            <a:off x="2959100" y="4616450"/>
            <a:ext cx="101600" cy="190500"/>
          </a:xfrm>
          <a:prstGeom prst="leftBrace">
            <a:avLst>
              <a:gd name="adj1" fmla="val 1562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9106" name="Line 66"/>
          <p:cNvSpPr>
            <a:spLocks noChangeShapeType="1"/>
          </p:cNvSpPr>
          <p:nvPr/>
        </p:nvSpPr>
        <p:spPr bwMode="auto">
          <a:xfrm>
            <a:off x="4197350" y="2260600"/>
            <a:ext cx="381000" cy="1063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9107" name="Text Box 67"/>
          <p:cNvSpPr txBox="1">
            <a:spLocks noChangeArrowheads="1"/>
          </p:cNvSpPr>
          <p:nvPr/>
        </p:nvSpPr>
        <p:spPr bwMode="auto">
          <a:xfrm>
            <a:off x="3259138" y="2878138"/>
            <a:ext cx="7731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300" b="1">
                <a:ea typeface="Geneva" pitchFamily="48" charset="0"/>
                <a:cs typeface="Geneva" pitchFamily="48" charset="0"/>
              </a:rPr>
              <a:t>Thylakoid</a:t>
            </a:r>
          </a:p>
        </p:txBody>
      </p:sp>
      <p:sp>
        <p:nvSpPr>
          <p:cNvPr id="599108" name="AutoShape 68"/>
          <p:cNvSpPr>
            <a:spLocks/>
          </p:cNvSpPr>
          <p:nvPr/>
        </p:nvSpPr>
        <p:spPr bwMode="auto">
          <a:xfrm>
            <a:off x="3911600" y="2228850"/>
            <a:ext cx="66675" cy="111125"/>
          </a:xfrm>
          <a:prstGeom prst="leftBrace">
            <a:avLst>
              <a:gd name="adj1" fmla="val 1388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9109" name="Line 69"/>
          <p:cNvSpPr>
            <a:spLocks noChangeShapeType="1"/>
          </p:cNvSpPr>
          <p:nvPr/>
        </p:nvSpPr>
        <p:spPr bwMode="auto">
          <a:xfrm flipV="1">
            <a:off x="3625850" y="2276475"/>
            <a:ext cx="295275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9110" name="Line 70"/>
          <p:cNvSpPr>
            <a:spLocks noChangeShapeType="1"/>
          </p:cNvSpPr>
          <p:nvPr/>
        </p:nvSpPr>
        <p:spPr bwMode="auto">
          <a:xfrm flipH="1">
            <a:off x="2184400" y="2289175"/>
            <a:ext cx="250825" cy="1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9111" name="AutoShape 71"/>
          <p:cNvSpPr>
            <a:spLocks/>
          </p:cNvSpPr>
          <p:nvPr/>
        </p:nvSpPr>
        <p:spPr bwMode="auto">
          <a:xfrm>
            <a:off x="2692400" y="1641475"/>
            <a:ext cx="142875" cy="850900"/>
          </a:xfrm>
          <a:prstGeom prst="leftBrace">
            <a:avLst>
              <a:gd name="adj1" fmla="val 4963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9112" name="Line 72"/>
          <p:cNvSpPr>
            <a:spLocks noChangeShapeType="1"/>
          </p:cNvSpPr>
          <p:nvPr/>
        </p:nvSpPr>
        <p:spPr bwMode="auto">
          <a:xfrm>
            <a:off x="2663825" y="2063750"/>
            <a:ext cx="190500" cy="1238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9113" name="Line 73"/>
          <p:cNvSpPr>
            <a:spLocks noChangeShapeType="1"/>
          </p:cNvSpPr>
          <p:nvPr/>
        </p:nvSpPr>
        <p:spPr bwMode="auto">
          <a:xfrm>
            <a:off x="2667000" y="2063750"/>
            <a:ext cx="196850" cy="1263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9114" name="Line 74"/>
          <p:cNvSpPr>
            <a:spLocks noChangeShapeType="1"/>
          </p:cNvSpPr>
          <p:nvPr/>
        </p:nvSpPr>
        <p:spPr bwMode="auto">
          <a:xfrm flipV="1">
            <a:off x="2657475" y="2066925"/>
            <a:ext cx="381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76200"/>
            <a:ext cx="8534400" cy="914400"/>
          </a:xfrm>
        </p:spPr>
        <p:txBody>
          <a:bodyPr/>
          <a:lstStyle/>
          <a:p>
            <a:pPr marL="0" indent="0"/>
            <a:r>
              <a:rPr lang="en-US"/>
              <a:t>Tracking Atoms Through Photosynthesis: </a:t>
            </a:r>
            <a:r>
              <a:rPr lang="en-US" i="1"/>
              <a:t>Scientific Inquiry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212850"/>
            <a:ext cx="8534400" cy="1006475"/>
          </a:xfrm>
        </p:spPr>
        <p:txBody>
          <a:bodyPr/>
          <a:lstStyle/>
          <a:p>
            <a:r>
              <a:rPr lang="en-US"/>
              <a:t>Photosynthesis can be summarized as the following equation:</a:t>
            </a:r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725488" y="2667000"/>
            <a:ext cx="7534275" cy="427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lang="en-US" sz="2200"/>
              <a:t>6 CO</a:t>
            </a:r>
            <a:r>
              <a:rPr lang="en-US" sz="2200" baseline="-25000"/>
              <a:t>2</a:t>
            </a:r>
            <a:r>
              <a:rPr lang="en-US" sz="2200"/>
              <a:t> + 12 H</a:t>
            </a:r>
            <a:r>
              <a:rPr lang="en-US" sz="2200" baseline="-25000"/>
              <a:t>2</a:t>
            </a:r>
            <a:r>
              <a:rPr lang="en-US" sz="2200"/>
              <a:t>O + Light energy </a:t>
            </a:r>
            <a:r>
              <a:rPr lang="en-US" sz="2200">
                <a:sym typeface="Symbol" pitchFamily="18" charset="2"/>
              </a:rPr>
              <a:t> C</a:t>
            </a:r>
            <a:r>
              <a:rPr lang="en-US" sz="2200" baseline="-25000">
                <a:sym typeface="Symbol" pitchFamily="18" charset="2"/>
              </a:rPr>
              <a:t>6</a:t>
            </a:r>
            <a:r>
              <a:rPr lang="en-US" sz="2200">
                <a:sym typeface="Symbol" pitchFamily="18" charset="2"/>
              </a:rPr>
              <a:t>H</a:t>
            </a:r>
            <a:r>
              <a:rPr lang="en-US" sz="2200" baseline="-25000">
                <a:sym typeface="Symbol" pitchFamily="18" charset="2"/>
              </a:rPr>
              <a:t>12</a:t>
            </a:r>
            <a:r>
              <a:rPr lang="en-US" sz="2200">
                <a:sym typeface="Symbol" pitchFamily="18" charset="2"/>
              </a:rPr>
              <a:t>O</a:t>
            </a:r>
            <a:r>
              <a:rPr lang="en-US" sz="2200" baseline="-25000">
                <a:sym typeface="Symbol" pitchFamily="18" charset="2"/>
              </a:rPr>
              <a:t>6</a:t>
            </a:r>
            <a:r>
              <a:rPr lang="en-US" sz="2200">
                <a:sym typeface="Symbol" pitchFamily="18" charset="2"/>
              </a:rPr>
              <a:t> + 6 O</a:t>
            </a:r>
            <a:r>
              <a:rPr lang="en-US" sz="2200" baseline="-25000">
                <a:sym typeface="Symbol" pitchFamily="18" charset="2"/>
              </a:rPr>
              <a:t>2</a:t>
            </a:r>
            <a:r>
              <a:rPr lang="en-US" sz="2200">
                <a:sym typeface="Symbol" pitchFamily="18" charset="2"/>
              </a:rPr>
              <a:t> + 6 H</a:t>
            </a:r>
            <a:r>
              <a:rPr lang="en-US" sz="2200" baseline="-25000">
                <a:sym typeface="Symbol" pitchFamily="18" charset="2"/>
              </a:rPr>
              <a:t>2</a:t>
            </a:r>
            <a:r>
              <a:rPr lang="en-US" sz="2200">
                <a:sym typeface="Symbol" pitchFamily="18" charset="2"/>
              </a:rPr>
              <a:t>O </a:t>
            </a:r>
          </a:p>
        </p:txBody>
      </p:sp>
      <p:sp>
        <p:nvSpPr>
          <p:cNvPr id="24883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48838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76200"/>
            <a:ext cx="8534400" cy="503238"/>
          </a:xfrm>
        </p:spPr>
        <p:txBody>
          <a:bodyPr/>
          <a:lstStyle/>
          <a:p>
            <a:r>
              <a:rPr lang="en-US"/>
              <a:t>Overview: The Process That Feeds the Biosphere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12850"/>
            <a:ext cx="8534400" cy="2219325"/>
          </a:xfrm>
        </p:spPr>
        <p:txBody>
          <a:bodyPr/>
          <a:lstStyle/>
          <a:p>
            <a:r>
              <a:rPr lang="en-US" b="1"/>
              <a:t>Photosynthesis </a:t>
            </a:r>
            <a:r>
              <a:rPr lang="en-US"/>
              <a:t>is the process that converts solar energy into chemical energy</a:t>
            </a:r>
          </a:p>
          <a:p>
            <a:r>
              <a:rPr lang="en-US"/>
              <a:t>Directly or indirectly, photosynthesis nourishes almost the entire living world</a:t>
            </a:r>
          </a:p>
        </p:txBody>
      </p:sp>
      <p:sp>
        <p:nvSpPr>
          <p:cNvPr id="240644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40645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76200"/>
            <a:ext cx="8534400" cy="503238"/>
          </a:xfrm>
        </p:spPr>
        <p:txBody>
          <a:bodyPr/>
          <a:lstStyle/>
          <a:p>
            <a:r>
              <a:rPr lang="en-US" i="1"/>
              <a:t>The Splitting of Water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19200"/>
            <a:ext cx="8534400" cy="1463675"/>
          </a:xfrm>
        </p:spPr>
        <p:txBody>
          <a:bodyPr/>
          <a:lstStyle/>
          <a:p>
            <a:r>
              <a:rPr lang="en-US"/>
              <a:t>Chloroplasts split H</a:t>
            </a:r>
            <a:r>
              <a:rPr lang="en-US" baseline="-25000"/>
              <a:t>2</a:t>
            </a:r>
            <a:r>
              <a:rPr lang="en-US"/>
              <a:t>O into hydrogen and oxygen, incorporating the electrons of hydrogen into sugar molecules</a:t>
            </a:r>
          </a:p>
        </p:txBody>
      </p:sp>
      <p:sp>
        <p:nvSpPr>
          <p:cNvPr id="249871" name="Line 1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49872" name="Line 1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49873" name="Text Box 17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5" name="Picture 5" descr="10_04TrackingAtom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051050"/>
            <a:ext cx="8548687" cy="2755900"/>
          </a:xfrm>
          <a:prstGeom prst="rect">
            <a:avLst/>
          </a:prstGeom>
          <a:noFill/>
        </p:spPr>
      </p:pic>
      <p:sp>
        <p:nvSpPr>
          <p:cNvPr id="419846" name="Text Box 6"/>
          <p:cNvSpPr txBox="1">
            <a:spLocks noChangeArrowheads="1"/>
          </p:cNvSpPr>
          <p:nvPr/>
        </p:nvSpPr>
        <p:spPr bwMode="auto">
          <a:xfrm>
            <a:off x="1236663" y="2370138"/>
            <a:ext cx="14652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2200" b="1">
                <a:ea typeface="Geneva" pitchFamily="48" charset="0"/>
                <a:cs typeface="Geneva" pitchFamily="48" charset="0"/>
              </a:rPr>
              <a:t>Reactants:</a:t>
            </a:r>
          </a:p>
        </p:txBody>
      </p:sp>
      <p:sp>
        <p:nvSpPr>
          <p:cNvPr id="419847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10-4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9848" name="Text Box 8"/>
          <p:cNvSpPr txBox="1">
            <a:spLocks noChangeArrowheads="1"/>
          </p:cNvSpPr>
          <p:nvPr/>
        </p:nvSpPr>
        <p:spPr bwMode="auto">
          <a:xfrm>
            <a:off x="4062413" y="2347913"/>
            <a:ext cx="82708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2200" b="1">
                <a:ea typeface="Geneva" pitchFamily="48" charset="0"/>
                <a:cs typeface="Geneva" pitchFamily="48" charset="0"/>
              </a:rPr>
              <a:t>6 </a:t>
            </a:r>
            <a:r>
              <a:rPr kumimoji="0" lang="en-US" sz="2200" b="1">
                <a:solidFill>
                  <a:srgbClr val="D89032"/>
                </a:solidFill>
                <a:ea typeface="Geneva" pitchFamily="48" charset="0"/>
                <a:cs typeface="Geneva" pitchFamily="48" charset="0"/>
              </a:rPr>
              <a:t>CO</a:t>
            </a:r>
            <a:r>
              <a:rPr kumimoji="0" lang="en-US" sz="2600" b="1" baseline="-25000">
                <a:solidFill>
                  <a:srgbClr val="D89032"/>
                </a:solidFill>
                <a:ea typeface="Geneva" pitchFamily="48" charset="0"/>
                <a:cs typeface="Geneva" pitchFamily="48" charset="0"/>
              </a:rPr>
              <a:t>2</a:t>
            </a:r>
            <a:endParaRPr kumimoji="0" lang="en-US" sz="22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19849" name="Text Box 9"/>
          <p:cNvSpPr txBox="1">
            <a:spLocks noChangeArrowheads="1"/>
          </p:cNvSpPr>
          <p:nvPr/>
        </p:nvSpPr>
        <p:spPr bwMode="auto">
          <a:xfrm>
            <a:off x="1236663" y="3938588"/>
            <a:ext cx="13287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2200" b="1">
                <a:ea typeface="Geneva" pitchFamily="48" charset="0"/>
                <a:cs typeface="Geneva" pitchFamily="48" charset="0"/>
              </a:rPr>
              <a:t>Products:</a:t>
            </a:r>
          </a:p>
        </p:txBody>
      </p:sp>
      <p:sp>
        <p:nvSpPr>
          <p:cNvPr id="419850" name="Text Box 10"/>
          <p:cNvSpPr txBox="1">
            <a:spLocks noChangeArrowheads="1"/>
          </p:cNvSpPr>
          <p:nvPr/>
        </p:nvSpPr>
        <p:spPr bwMode="auto">
          <a:xfrm>
            <a:off x="5630863" y="2351088"/>
            <a:ext cx="992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2200" b="1">
                <a:ea typeface="Geneva" pitchFamily="48" charset="0"/>
                <a:cs typeface="Geneva" pitchFamily="48" charset="0"/>
              </a:rPr>
              <a:t>12 </a:t>
            </a:r>
            <a:r>
              <a:rPr kumimoji="0" lang="en-US" sz="2200" b="1">
                <a:solidFill>
                  <a:srgbClr val="0096D9"/>
                </a:solidFill>
                <a:ea typeface="Geneva" pitchFamily="48" charset="0"/>
                <a:cs typeface="Geneva" pitchFamily="48" charset="0"/>
              </a:rPr>
              <a:t>H</a:t>
            </a:r>
            <a:r>
              <a:rPr kumimoji="0" lang="en-US" sz="2200" b="1" baseline="-25000">
                <a:solidFill>
                  <a:srgbClr val="0096D9"/>
                </a:solidFill>
                <a:ea typeface="Geneva" pitchFamily="48" charset="0"/>
                <a:cs typeface="Geneva" pitchFamily="48" charset="0"/>
              </a:rPr>
              <a:t>2</a:t>
            </a:r>
            <a:r>
              <a:rPr kumimoji="0" lang="en-US" sz="2200" b="1">
                <a:solidFill>
                  <a:srgbClr val="0096D9"/>
                </a:solidFill>
                <a:ea typeface="Geneva" pitchFamily="48" charset="0"/>
                <a:cs typeface="Geneva" pitchFamily="48" charset="0"/>
              </a:rPr>
              <a:t>O</a:t>
            </a:r>
            <a:endParaRPr kumimoji="0" lang="en-US" sz="22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19851" name="Text Box 11"/>
          <p:cNvSpPr txBox="1">
            <a:spLocks noChangeArrowheads="1"/>
          </p:cNvSpPr>
          <p:nvPr/>
        </p:nvSpPr>
        <p:spPr bwMode="auto">
          <a:xfrm>
            <a:off x="6929438" y="3919538"/>
            <a:ext cx="5603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2200" b="1">
                <a:ea typeface="Geneva" pitchFamily="48" charset="0"/>
                <a:cs typeface="Geneva" pitchFamily="48" charset="0"/>
              </a:rPr>
              <a:t>6 </a:t>
            </a:r>
            <a:r>
              <a:rPr kumimoji="0" lang="en-US" sz="2200" b="1">
                <a:solidFill>
                  <a:srgbClr val="0096D9"/>
                </a:solidFill>
                <a:ea typeface="Geneva" pitchFamily="48" charset="0"/>
                <a:cs typeface="Geneva" pitchFamily="48" charset="0"/>
              </a:rPr>
              <a:t>O</a:t>
            </a:r>
            <a:r>
              <a:rPr kumimoji="0" lang="en-US" sz="2200" b="1" baseline="-25000">
                <a:solidFill>
                  <a:srgbClr val="0096D9"/>
                </a:solidFill>
                <a:ea typeface="Geneva" pitchFamily="48" charset="0"/>
                <a:cs typeface="Geneva" pitchFamily="48" charset="0"/>
              </a:rPr>
              <a:t>2</a:t>
            </a:r>
            <a:endParaRPr kumimoji="0" lang="en-US" sz="22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19852" name="Text Box 12"/>
          <p:cNvSpPr txBox="1">
            <a:spLocks noChangeArrowheads="1"/>
          </p:cNvSpPr>
          <p:nvPr/>
        </p:nvSpPr>
        <p:spPr bwMode="auto">
          <a:xfrm>
            <a:off x="4967288" y="3916363"/>
            <a:ext cx="7889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2200" b="1">
                <a:ea typeface="Geneva" pitchFamily="48" charset="0"/>
                <a:cs typeface="Geneva" pitchFamily="48" charset="0"/>
              </a:rPr>
              <a:t>6 </a:t>
            </a:r>
            <a:r>
              <a:rPr kumimoji="0" lang="en-US" sz="2200" b="1">
                <a:solidFill>
                  <a:srgbClr val="0096D9"/>
                </a:solidFill>
                <a:ea typeface="Geneva" pitchFamily="48" charset="0"/>
                <a:cs typeface="Geneva" pitchFamily="48" charset="0"/>
              </a:rPr>
              <a:t>H</a:t>
            </a:r>
            <a:r>
              <a:rPr kumimoji="0" lang="en-US" sz="2200" b="1" baseline="-25000">
                <a:solidFill>
                  <a:srgbClr val="0096D9"/>
                </a:solidFill>
                <a:ea typeface="Geneva" pitchFamily="48" charset="0"/>
                <a:cs typeface="Geneva" pitchFamily="48" charset="0"/>
              </a:rPr>
              <a:t>2</a:t>
            </a:r>
            <a:r>
              <a:rPr kumimoji="0" lang="en-US" sz="2200" b="1">
                <a:solidFill>
                  <a:srgbClr val="D89032"/>
                </a:solidFill>
                <a:ea typeface="Geneva" pitchFamily="48" charset="0"/>
                <a:cs typeface="Geneva" pitchFamily="48" charset="0"/>
              </a:rPr>
              <a:t>O</a:t>
            </a:r>
            <a:endParaRPr kumimoji="0" lang="en-US" sz="22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19853" name="Text Box 13"/>
          <p:cNvSpPr txBox="1">
            <a:spLocks noChangeArrowheads="1"/>
          </p:cNvSpPr>
          <p:nvPr/>
        </p:nvSpPr>
        <p:spPr bwMode="auto">
          <a:xfrm>
            <a:off x="3128963" y="3922713"/>
            <a:ext cx="10620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2200" b="1">
                <a:solidFill>
                  <a:srgbClr val="D89032"/>
                </a:solidFill>
                <a:ea typeface="Geneva" pitchFamily="48" charset="0"/>
                <a:cs typeface="Geneva" pitchFamily="48" charset="0"/>
              </a:rPr>
              <a:t>C</a:t>
            </a:r>
            <a:r>
              <a:rPr kumimoji="0" lang="en-US" sz="2200" b="1" baseline="-25000">
                <a:solidFill>
                  <a:srgbClr val="D89032"/>
                </a:solidFill>
                <a:ea typeface="Geneva" pitchFamily="48" charset="0"/>
                <a:cs typeface="Geneva" pitchFamily="48" charset="0"/>
              </a:rPr>
              <a:t>6</a:t>
            </a:r>
            <a:r>
              <a:rPr kumimoji="0" lang="en-US" sz="2200" b="1">
                <a:solidFill>
                  <a:srgbClr val="0096D9"/>
                </a:solidFill>
                <a:ea typeface="Geneva" pitchFamily="48" charset="0"/>
                <a:cs typeface="Geneva" pitchFamily="48" charset="0"/>
              </a:rPr>
              <a:t>H</a:t>
            </a:r>
            <a:r>
              <a:rPr kumimoji="0" lang="en-US" sz="2200" b="1" baseline="-25000">
                <a:solidFill>
                  <a:srgbClr val="0096D9"/>
                </a:solidFill>
                <a:ea typeface="Geneva" pitchFamily="48" charset="0"/>
                <a:cs typeface="Geneva" pitchFamily="48" charset="0"/>
              </a:rPr>
              <a:t>12</a:t>
            </a:r>
            <a:r>
              <a:rPr kumimoji="0" lang="en-US" sz="2200" b="1">
                <a:solidFill>
                  <a:srgbClr val="D89032"/>
                </a:solidFill>
                <a:ea typeface="Geneva" pitchFamily="48" charset="0"/>
                <a:cs typeface="Geneva" pitchFamily="48" charset="0"/>
              </a:rPr>
              <a:t>O</a:t>
            </a:r>
            <a:r>
              <a:rPr kumimoji="0" lang="en-US" sz="2200" b="1" baseline="-25000">
                <a:solidFill>
                  <a:srgbClr val="D89032"/>
                </a:solidFill>
                <a:ea typeface="Geneva" pitchFamily="48" charset="0"/>
                <a:cs typeface="Geneva" pitchFamily="48" charset="0"/>
              </a:rPr>
              <a:t>6</a:t>
            </a:r>
            <a:endParaRPr kumimoji="0" lang="en-US" sz="2200" b="1">
              <a:ea typeface="Geneva" pitchFamily="48" charset="0"/>
              <a:cs typeface="Geneva" pitchFamily="4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76200"/>
            <a:ext cx="8534400" cy="503238"/>
          </a:xfrm>
        </p:spPr>
        <p:txBody>
          <a:bodyPr/>
          <a:lstStyle/>
          <a:p>
            <a:r>
              <a:rPr lang="en-US" i="1"/>
              <a:t>Photosynthesis as a Redox Process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203325"/>
            <a:ext cx="8534400" cy="1006475"/>
          </a:xfrm>
        </p:spPr>
        <p:txBody>
          <a:bodyPr/>
          <a:lstStyle/>
          <a:p>
            <a:r>
              <a:rPr lang="en-US"/>
              <a:t>Photosynthesis is a redox process in which H</a:t>
            </a:r>
            <a:r>
              <a:rPr lang="en-US" baseline="-25000"/>
              <a:t>2</a:t>
            </a:r>
            <a:r>
              <a:rPr lang="en-US"/>
              <a:t>O is oxidized and C</a:t>
            </a:r>
            <a:r>
              <a:rPr lang="en-US" sz="2800"/>
              <a:t>O</a:t>
            </a:r>
            <a:r>
              <a:rPr lang="en-US" sz="2800" baseline="-25000"/>
              <a:t>2</a:t>
            </a:r>
            <a:r>
              <a:rPr lang="en-US"/>
              <a:t> is reduced</a:t>
            </a:r>
          </a:p>
        </p:txBody>
      </p:sp>
      <p:sp>
        <p:nvSpPr>
          <p:cNvPr id="250884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50885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76200"/>
            <a:ext cx="8534400" cy="503238"/>
          </a:xfrm>
        </p:spPr>
        <p:txBody>
          <a:bodyPr/>
          <a:lstStyle/>
          <a:p>
            <a:r>
              <a:rPr lang="en-US"/>
              <a:t>The Two Stages of Photosynthesis: </a:t>
            </a:r>
            <a:r>
              <a:rPr lang="en-US" i="1"/>
              <a:t>A Preview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201738"/>
            <a:ext cx="8686800" cy="5094287"/>
          </a:xfrm>
        </p:spPr>
        <p:txBody>
          <a:bodyPr/>
          <a:lstStyle/>
          <a:p>
            <a:r>
              <a:rPr lang="en-US"/>
              <a:t>Photosynthesis consists of the </a:t>
            </a:r>
            <a:r>
              <a:rPr lang="en-US" b="1"/>
              <a:t>light reactions </a:t>
            </a:r>
            <a:r>
              <a:rPr lang="en-US"/>
              <a:t>(the </a:t>
            </a:r>
            <a:r>
              <a:rPr lang="en-US" i="1"/>
              <a:t>photo</a:t>
            </a:r>
            <a:r>
              <a:rPr lang="en-US"/>
              <a:t> part) and </a:t>
            </a:r>
            <a:r>
              <a:rPr lang="en-US" b="1"/>
              <a:t>Calvin cycle </a:t>
            </a:r>
            <a:r>
              <a:rPr lang="en-US"/>
              <a:t>(the </a:t>
            </a:r>
            <a:r>
              <a:rPr lang="en-US" i="1"/>
              <a:t>synthesis</a:t>
            </a:r>
            <a:r>
              <a:rPr lang="en-US"/>
              <a:t> part)</a:t>
            </a:r>
          </a:p>
          <a:p>
            <a:r>
              <a:rPr lang="en-US"/>
              <a:t>The light reactions (in the thylakoids):</a:t>
            </a:r>
          </a:p>
          <a:p>
            <a:pPr lvl="1">
              <a:spcBef>
                <a:spcPct val="18000"/>
              </a:spcBef>
            </a:pPr>
            <a:r>
              <a:rPr lang="en-US"/>
              <a:t>Split H</a:t>
            </a:r>
            <a:r>
              <a:rPr lang="en-US" baseline="-25000"/>
              <a:t>2</a:t>
            </a:r>
            <a:r>
              <a:rPr lang="en-US"/>
              <a:t>O</a:t>
            </a:r>
          </a:p>
          <a:p>
            <a:pPr lvl="1">
              <a:spcBef>
                <a:spcPct val="18000"/>
              </a:spcBef>
            </a:pPr>
            <a:r>
              <a:rPr lang="en-US"/>
              <a:t>Release O</a:t>
            </a:r>
            <a:r>
              <a:rPr lang="en-US" baseline="-25000"/>
              <a:t>2</a:t>
            </a:r>
            <a:endParaRPr lang="en-US"/>
          </a:p>
          <a:p>
            <a:pPr lvl="1">
              <a:spcBef>
                <a:spcPct val="18000"/>
              </a:spcBef>
            </a:pPr>
            <a:r>
              <a:rPr lang="en-US"/>
              <a:t>Reduce </a:t>
            </a:r>
            <a:r>
              <a:rPr lang="en-US" b="1"/>
              <a:t>NADP</a:t>
            </a:r>
            <a:r>
              <a:rPr lang="en-US" b="1" baseline="30000"/>
              <a:t>+</a:t>
            </a:r>
            <a:r>
              <a:rPr lang="en-US"/>
              <a:t> to NADPH</a:t>
            </a:r>
          </a:p>
          <a:p>
            <a:pPr lvl="1">
              <a:spcBef>
                <a:spcPct val="18000"/>
              </a:spcBef>
            </a:pPr>
            <a:r>
              <a:rPr lang="en-US"/>
              <a:t>Generate ATP from ADP by </a:t>
            </a:r>
            <a:r>
              <a:rPr lang="en-US" b="1"/>
              <a:t>photophosphorylation</a:t>
            </a:r>
          </a:p>
        </p:txBody>
      </p:sp>
      <p:sp>
        <p:nvSpPr>
          <p:cNvPr id="251908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51909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225550"/>
            <a:ext cx="8534400" cy="2974975"/>
          </a:xfrm>
        </p:spPr>
        <p:txBody>
          <a:bodyPr/>
          <a:lstStyle/>
          <a:p>
            <a:r>
              <a:rPr lang="en-US"/>
              <a:t>The Calvin cycle (in the stroma) forms sugar from CO</a:t>
            </a:r>
            <a:r>
              <a:rPr lang="en-US" baseline="-25000"/>
              <a:t>2</a:t>
            </a:r>
            <a:r>
              <a:rPr lang="en-US"/>
              <a:t>, using ATP and NADPH</a:t>
            </a:r>
          </a:p>
          <a:p>
            <a:r>
              <a:rPr lang="en-US"/>
              <a:t>The Calvin cycle begins with </a:t>
            </a:r>
            <a:r>
              <a:rPr lang="en-US" b="1"/>
              <a:t>carbon fixation</a:t>
            </a:r>
            <a:r>
              <a:rPr lang="en-US"/>
              <a:t>, incorporating CO</a:t>
            </a:r>
            <a:r>
              <a:rPr lang="en-US" baseline="-25000"/>
              <a:t>2</a:t>
            </a:r>
            <a:r>
              <a:rPr lang="en-US"/>
              <a:t> into organic molecules</a:t>
            </a:r>
          </a:p>
          <a:p>
            <a:endParaRPr lang="en-US"/>
          </a:p>
        </p:txBody>
      </p:sp>
      <p:sp>
        <p:nvSpPr>
          <p:cNvPr id="385028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85029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85030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70" name="Picture 6" descr="10_05PhotosynthOverview_1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50813"/>
            <a:ext cx="8548687" cy="6554787"/>
          </a:xfrm>
          <a:prstGeom prst="rect">
            <a:avLst/>
          </a:prstGeom>
          <a:noFill/>
        </p:spPr>
      </p:pic>
      <p:sp>
        <p:nvSpPr>
          <p:cNvPr id="420871" name="Text Box 7"/>
          <p:cNvSpPr txBox="1">
            <a:spLocks noChangeArrowheads="1"/>
          </p:cNvSpPr>
          <p:nvPr/>
        </p:nvSpPr>
        <p:spPr bwMode="auto">
          <a:xfrm>
            <a:off x="725488" y="1274763"/>
            <a:ext cx="5826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420872" name="Rectangle 8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10-5-1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20873" name="Text Box 9"/>
          <p:cNvSpPr txBox="1">
            <a:spLocks noChangeArrowheads="1"/>
          </p:cNvSpPr>
          <p:nvPr/>
        </p:nvSpPr>
        <p:spPr bwMode="auto">
          <a:xfrm>
            <a:off x="3005138" y="315913"/>
            <a:ext cx="407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6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H</a:t>
            </a:r>
            <a:r>
              <a:rPr kumimoji="0" lang="en-US" sz="20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r>
              <a:rPr kumimoji="0" lang="en-US" sz="16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</a:p>
        </p:txBody>
      </p:sp>
      <p:sp>
        <p:nvSpPr>
          <p:cNvPr id="420874" name="Text Box 10"/>
          <p:cNvSpPr txBox="1">
            <a:spLocks noChangeArrowheads="1"/>
          </p:cNvSpPr>
          <p:nvPr/>
        </p:nvSpPr>
        <p:spPr bwMode="auto">
          <a:xfrm>
            <a:off x="538163" y="5386388"/>
            <a:ext cx="12144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Chloroplast</a:t>
            </a:r>
          </a:p>
        </p:txBody>
      </p:sp>
      <p:sp>
        <p:nvSpPr>
          <p:cNvPr id="420875" name="Line 11"/>
          <p:cNvSpPr>
            <a:spLocks noChangeShapeType="1"/>
          </p:cNvSpPr>
          <p:nvPr/>
        </p:nvSpPr>
        <p:spPr bwMode="auto">
          <a:xfrm flipH="1">
            <a:off x="1200150" y="5076825"/>
            <a:ext cx="101600" cy="346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0876" name="Text Box 12"/>
          <p:cNvSpPr txBox="1">
            <a:spLocks noChangeArrowheads="1"/>
          </p:cNvSpPr>
          <p:nvPr/>
        </p:nvSpPr>
        <p:spPr bwMode="auto">
          <a:xfrm>
            <a:off x="2659063" y="3135313"/>
            <a:ext cx="104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Light</a:t>
            </a:r>
          </a:p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Reactions</a:t>
            </a:r>
          </a:p>
        </p:txBody>
      </p:sp>
      <p:sp>
        <p:nvSpPr>
          <p:cNvPr id="420877" name="Text Box 13"/>
          <p:cNvSpPr txBox="1">
            <a:spLocks noChangeArrowheads="1"/>
          </p:cNvSpPr>
          <p:nvPr/>
        </p:nvSpPr>
        <p:spPr bwMode="auto">
          <a:xfrm>
            <a:off x="4227513" y="1935163"/>
            <a:ext cx="7191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NADP</a:t>
            </a:r>
            <a:r>
              <a:rPr kumimoji="0" lang="en-US" sz="1700" b="1" baseline="30000">
                <a:ea typeface="Geneva" pitchFamily="48" charset="0"/>
                <a:cs typeface="Geneva" pitchFamily="48" charset="0"/>
              </a:rPr>
              <a:t>+</a:t>
            </a:r>
            <a:endParaRPr kumimoji="0" lang="en-US" sz="17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20878" name="Text Box 14"/>
          <p:cNvSpPr txBox="1">
            <a:spLocks noChangeArrowheads="1"/>
          </p:cNvSpPr>
          <p:nvPr/>
        </p:nvSpPr>
        <p:spPr bwMode="auto">
          <a:xfrm>
            <a:off x="4605338" y="2624138"/>
            <a:ext cx="1508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20879" name="Text Box 15"/>
          <p:cNvSpPr txBox="1">
            <a:spLocks noChangeArrowheads="1"/>
          </p:cNvSpPr>
          <p:nvPr/>
        </p:nvSpPr>
        <p:spPr bwMode="auto">
          <a:xfrm>
            <a:off x="4341813" y="2366963"/>
            <a:ext cx="5000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ADP</a:t>
            </a:r>
          </a:p>
        </p:txBody>
      </p:sp>
      <p:sp>
        <p:nvSpPr>
          <p:cNvPr id="420880" name="Text Box 16"/>
          <p:cNvSpPr txBox="1">
            <a:spLocks noChangeArrowheads="1"/>
          </p:cNvSpPr>
          <p:nvPr/>
        </p:nvSpPr>
        <p:spPr bwMode="auto">
          <a:xfrm>
            <a:off x="4779963" y="2684463"/>
            <a:ext cx="5238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800" b="1" baseline="-25000">
                <a:ea typeface="Geneva" pitchFamily="48" charset="0"/>
                <a:cs typeface="Geneva" pitchFamily="48" charset="0"/>
              </a:rPr>
              <a:t>i</a:t>
            </a:r>
            <a:endParaRPr kumimoji="0" lang="en-US" sz="18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20881" name="Text Box 17"/>
          <p:cNvSpPr txBox="1">
            <a:spLocks noChangeArrowheads="1"/>
          </p:cNvSpPr>
          <p:nvPr/>
        </p:nvSpPr>
        <p:spPr bwMode="auto">
          <a:xfrm>
            <a:off x="4357688" y="2624138"/>
            <a:ext cx="1508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+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7" name="Picture 9" descr="10_05PhotosynthOverview_2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50813"/>
            <a:ext cx="8548687" cy="6554787"/>
          </a:xfrm>
          <a:prstGeom prst="rect">
            <a:avLst/>
          </a:prstGeom>
          <a:noFill/>
        </p:spPr>
      </p:pic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725488" y="1274763"/>
            <a:ext cx="5826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421899" name="Rectangle 11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10-5-2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3005138" y="315913"/>
            <a:ext cx="407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6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H</a:t>
            </a:r>
            <a:r>
              <a:rPr kumimoji="0" lang="en-US" sz="20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r>
              <a:rPr kumimoji="0" lang="en-US" sz="16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538163" y="5386388"/>
            <a:ext cx="12144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Chloroplast</a:t>
            </a:r>
          </a:p>
        </p:txBody>
      </p:sp>
      <p:sp>
        <p:nvSpPr>
          <p:cNvPr id="421902" name="Line 14"/>
          <p:cNvSpPr>
            <a:spLocks noChangeShapeType="1"/>
          </p:cNvSpPr>
          <p:nvPr/>
        </p:nvSpPr>
        <p:spPr bwMode="auto">
          <a:xfrm flipH="1">
            <a:off x="1200150" y="5076825"/>
            <a:ext cx="101600" cy="346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1903" name="Text Box 15"/>
          <p:cNvSpPr txBox="1">
            <a:spLocks noChangeArrowheads="1"/>
          </p:cNvSpPr>
          <p:nvPr/>
        </p:nvSpPr>
        <p:spPr bwMode="auto">
          <a:xfrm>
            <a:off x="2659063" y="3135313"/>
            <a:ext cx="104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Light</a:t>
            </a:r>
          </a:p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Reactions</a:t>
            </a:r>
          </a:p>
        </p:txBody>
      </p:sp>
      <p:sp>
        <p:nvSpPr>
          <p:cNvPr id="421904" name="Text Box 16"/>
          <p:cNvSpPr txBox="1">
            <a:spLocks noChangeArrowheads="1"/>
          </p:cNvSpPr>
          <p:nvPr/>
        </p:nvSpPr>
        <p:spPr bwMode="auto">
          <a:xfrm>
            <a:off x="4227513" y="1935163"/>
            <a:ext cx="7191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NADP</a:t>
            </a:r>
            <a:r>
              <a:rPr kumimoji="0" lang="en-US" sz="1700" b="1" baseline="30000">
                <a:ea typeface="Geneva" pitchFamily="48" charset="0"/>
                <a:cs typeface="Geneva" pitchFamily="48" charset="0"/>
              </a:rPr>
              <a:t>+</a:t>
            </a:r>
            <a:endParaRPr kumimoji="0" lang="en-US" sz="17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21905" name="Text Box 17"/>
          <p:cNvSpPr txBox="1">
            <a:spLocks noChangeArrowheads="1"/>
          </p:cNvSpPr>
          <p:nvPr/>
        </p:nvSpPr>
        <p:spPr bwMode="auto">
          <a:xfrm>
            <a:off x="4605338" y="2624138"/>
            <a:ext cx="1508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21906" name="Text Box 18"/>
          <p:cNvSpPr txBox="1">
            <a:spLocks noChangeArrowheads="1"/>
          </p:cNvSpPr>
          <p:nvPr/>
        </p:nvSpPr>
        <p:spPr bwMode="auto">
          <a:xfrm>
            <a:off x="4341813" y="2366963"/>
            <a:ext cx="5000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ADP</a:t>
            </a:r>
          </a:p>
        </p:txBody>
      </p:sp>
      <p:sp>
        <p:nvSpPr>
          <p:cNvPr id="421907" name="Text Box 19"/>
          <p:cNvSpPr txBox="1">
            <a:spLocks noChangeArrowheads="1"/>
          </p:cNvSpPr>
          <p:nvPr/>
        </p:nvSpPr>
        <p:spPr bwMode="auto">
          <a:xfrm>
            <a:off x="4779963" y="2684463"/>
            <a:ext cx="5238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800" b="1" baseline="-25000">
                <a:ea typeface="Geneva" pitchFamily="48" charset="0"/>
                <a:cs typeface="Geneva" pitchFamily="48" charset="0"/>
              </a:rPr>
              <a:t>i</a:t>
            </a:r>
            <a:endParaRPr kumimoji="0" lang="en-US" sz="18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21908" name="Text Box 20"/>
          <p:cNvSpPr txBox="1">
            <a:spLocks noChangeArrowheads="1"/>
          </p:cNvSpPr>
          <p:nvPr/>
        </p:nvSpPr>
        <p:spPr bwMode="auto">
          <a:xfrm>
            <a:off x="4357688" y="2624138"/>
            <a:ext cx="1508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+</a:t>
            </a:r>
          </a:p>
        </p:txBody>
      </p:sp>
      <p:sp>
        <p:nvSpPr>
          <p:cNvPr id="421909" name="Text Box 21"/>
          <p:cNvSpPr txBox="1">
            <a:spLocks noChangeArrowheads="1"/>
          </p:cNvSpPr>
          <p:nvPr/>
        </p:nvSpPr>
        <p:spPr bwMode="auto">
          <a:xfrm>
            <a:off x="4335463" y="3849688"/>
            <a:ext cx="5000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ATP</a:t>
            </a:r>
          </a:p>
        </p:txBody>
      </p:sp>
      <p:sp>
        <p:nvSpPr>
          <p:cNvPr id="421910" name="Text Box 22"/>
          <p:cNvSpPr txBox="1">
            <a:spLocks noChangeArrowheads="1"/>
          </p:cNvSpPr>
          <p:nvPr/>
        </p:nvSpPr>
        <p:spPr bwMode="auto">
          <a:xfrm>
            <a:off x="4217988" y="4405313"/>
            <a:ext cx="7191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NADPH</a:t>
            </a:r>
          </a:p>
        </p:txBody>
      </p:sp>
      <p:sp>
        <p:nvSpPr>
          <p:cNvPr id="421911" name="Text Box 23"/>
          <p:cNvSpPr txBox="1">
            <a:spLocks noChangeArrowheads="1"/>
          </p:cNvSpPr>
          <p:nvPr/>
        </p:nvSpPr>
        <p:spPr bwMode="auto">
          <a:xfrm>
            <a:off x="3040063" y="5973763"/>
            <a:ext cx="2809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7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  <a:r>
              <a:rPr kumimoji="0" lang="en-US" sz="17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endParaRPr kumimoji="0" lang="en-US" sz="1700" b="1">
              <a:solidFill>
                <a:schemeClr val="bg1"/>
              </a:solidFill>
              <a:ea typeface="Geneva" pitchFamily="48" charset="0"/>
              <a:cs typeface="Geneva" pitchFamily="4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9" name="Picture 7" descr="10_05PhotosynthOverview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50813"/>
            <a:ext cx="8548687" cy="6554787"/>
          </a:xfrm>
          <a:prstGeom prst="rect">
            <a:avLst/>
          </a:prstGeom>
          <a:noFill/>
        </p:spPr>
      </p:pic>
      <p:sp>
        <p:nvSpPr>
          <p:cNvPr id="422920" name="Text Box 8"/>
          <p:cNvSpPr txBox="1">
            <a:spLocks noChangeArrowheads="1"/>
          </p:cNvSpPr>
          <p:nvPr/>
        </p:nvSpPr>
        <p:spPr bwMode="auto">
          <a:xfrm>
            <a:off x="725488" y="1274763"/>
            <a:ext cx="5826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422921" name="Rectangle 9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10-5-3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22922" name="Text Box 10"/>
          <p:cNvSpPr txBox="1">
            <a:spLocks noChangeArrowheads="1"/>
          </p:cNvSpPr>
          <p:nvPr/>
        </p:nvSpPr>
        <p:spPr bwMode="auto">
          <a:xfrm>
            <a:off x="3005138" y="315913"/>
            <a:ext cx="407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6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H</a:t>
            </a:r>
            <a:r>
              <a:rPr kumimoji="0" lang="en-US" sz="20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r>
              <a:rPr kumimoji="0" lang="en-US" sz="16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</a:p>
        </p:txBody>
      </p:sp>
      <p:sp>
        <p:nvSpPr>
          <p:cNvPr id="422923" name="Text Box 11"/>
          <p:cNvSpPr txBox="1">
            <a:spLocks noChangeArrowheads="1"/>
          </p:cNvSpPr>
          <p:nvPr/>
        </p:nvSpPr>
        <p:spPr bwMode="auto">
          <a:xfrm>
            <a:off x="538163" y="5386388"/>
            <a:ext cx="12144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Chloroplast</a:t>
            </a:r>
          </a:p>
        </p:txBody>
      </p:sp>
      <p:sp>
        <p:nvSpPr>
          <p:cNvPr id="422924" name="Line 12"/>
          <p:cNvSpPr>
            <a:spLocks noChangeShapeType="1"/>
          </p:cNvSpPr>
          <p:nvPr/>
        </p:nvSpPr>
        <p:spPr bwMode="auto">
          <a:xfrm flipH="1">
            <a:off x="1200150" y="5076825"/>
            <a:ext cx="101600" cy="346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2925" name="Text Box 13"/>
          <p:cNvSpPr txBox="1">
            <a:spLocks noChangeArrowheads="1"/>
          </p:cNvSpPr>
          <p:nvPr/>
        </p:nvSpPr>
        <p:spPr bwMode="auto">
          <a:xfrm>
            <a:off x="2659063" y="3135313"/>
            <a:ext cx="104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Light</a:t>
            </a:r>
          </a:p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Reactions</a:t>
            </a:r>
          </a:p>
        </p:txBody>
      </p:sp>
      <p:sp>
        <p:nvSpPr>
          <p:cNvPr id="422926" name="Text Box 14"/>
          <p:cNvSpPr txBox="1">
            <a:spLocks noChangeArrowheads="1"/>
          </p:cNvSpPr>
          <p:nvPr/>
        </p:nvSpPr>
        <p:spPr bwMode="auto">
          <a:xfrm>
            <a:off x="4227513" y="1935163"/>
            <a:ext cx="7191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NADP</a:t>
            </a:r>
            <a:r>
              <a:rPr kumimoji="0" lang="en-US" sz="1700" b="1" baseline="30000">
                <a:ea typeface="Geneva" pitchFamily="48" charset="0"/>
                <a:cs typeface="Geneva" pitchFamily="48" charset="0"/>
              </a:rPr>
              <a:t>+</a:t>
            </a:r>
            <a:endParaRPr kumimoji="0" lang="en-US" sz="17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22927" name="Text Box 15"/>
          <p:cNvSpPr txBox="1">
            <a:spLocks noChangeArrowheads="1"/>
          </p:cNvSpPr>
          <p:nvPr/>
        </p:nvSpPr>
        <p:spPr bwMode="auto">
          <a:xfrm>
            <a:off x="4605338" y="2624138"/>
            <a:ext cx="1508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22928" name="Text Box 16"/>
          <p:cNvSpPr txBox="1">
            <a:spLocks noChangeArrowheads="1"/>
          </p:cNvSpPr>
          <p:nvPr/>
        </p:nvSpPr>
        <p:spPr bwMode="auto">
          <a:xfrm>
            <a:off x="4341813" y="2366963"/>
            <a:ext cx="5000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ADP</a:t>
            </a:r>
          </a:p>
        </p:txBody>
      </p:sp>
      <p:sp>
        <p:nvSpPr>
          <p:cNvPr id="422929" name="Text Box 17"/>
          <p:cNvSpPr txBox="1">
            <a:spLocks noChangeArrowheads="1"/>
          </p:cNvSpPr>
          <p:nvPr/>
        </p:nvSpPr>
        <p:spPr bwMode="auto">
          <a:xfrm>
            <a:off x="4779963" y="2684463"/>
            <a:ext cx="5238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800" b="1" baseline="-25000">
                <a:ea typeface="Geneva" pitchFamily="48" charset="0"/>
                <a:cs typeface="Geneva" pitchFamily="48" charset="0"/>
              </a:rPr>
              <a:t>i</a:t>
            </a:r>
            <a:endParaRPr kumimoji="0" lang="en-US" sz="18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22930" name="Text Box 18"/>
          <p:cNvSpPr txBox="1">
            <a:spLocks noChangeArrowheads="1"/>
          </p:cNvSpPr>
          <p:nvPr/>
        </p:nvSpPr>
        <p:spPr bwMode="auto">
          <a:xfrm>
            <a:off x="4357688" y="2624138"/>
            <a:ext cx="1508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+</a:t>
            </a:r>
          </a:p>
        </p:txBody>
      </p:sp>
      <p:sp>
        <p:nvSpPr>
          <p:cNvPr id="422931" name="Text Box 19"/>
          <p:cNvSpPr txBox="1">
            <a:spLocks noChangeArrowheads="1"/>
          </p:cNvSpPr>
          <p:nvPr/>
        </p:nvSpPr>
        <p:spPr bwMode="auto">
          <a:xfrm>
            <a:off x="4335463" y="3849688"/>
            <a:ext cx="5000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ATP</a:t>
            </a:r>
          </a:p>
        </p:txBody>
      </p:sp>
      <p:sp>
        <p:nvSpPr>
          <p:cNvPr id="422932" name="Text Box 20"/>
          <p:cNvSpPr txBox="1">
            <a:spLocks noChangeArrowheads="1"/>
          </p:cNvSpPr>
          <p:nvPr/>
        </p:nvSpPr>
        <p:spPr bwMode="auto">
          <a:xfrm>
            <a:off x="4217988" y="4405313"/>
            <a:ext cx="7191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NADPH</a:t>
            </a:r>
          </a:p>
        </p:txBody>
      </p:sp>
      <p:sp>
        <p:nvSpPr>
          <p:cNvPr id="422933" name="Text Box 21"/>
          <p:cNvSpPr txBox="1">
            <a:spLocks noChangeArrowheads="1"/>
          </p:cNvSpPr>
          <p:nvPr/>
        </p:nvSpPr>
        <p:spPr bwMode="auto">
          <a:xfrm>
            <a:off x="3040063" y="5973763"/>
            <a:ext cx="2809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7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  <a:r>
              <a:rPr kumimoji="0" lang="en-US" sz="17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endParaRPr kumimoji="0" lang="en-US" sz="17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422934" name="Text Box 22"/>
          <p:cNvSpPr txBox="1">
            <a:spLocks noChangeArrowheads="1"/>
          </p:cNvSpPr>
          <p:nvPr/>
        </p:nvSpPr>
        <p:spPr bwMode="auto">
          <a:xfrm>
            <a:off x="5995988" y="2906713"/>
            <a:ext cx="6270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Calvin</a:t>
            </a:r>
          </a:p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Cycle</a:t>
            </a:r>
          </a:p>
        </p:txBody>
      </p:sp>
      <p:sp>
        <p:nvSpPr>
          <p:cNvPr id="422935" name="Text Box 23"/>
          <p:cNvSpPr txBox="1">
            <a:spLocks noChangeArrowheads="1"/>
          </p:cNvSpPr>
          <p:nvPr/>
        </p:nvSpPr>
        <p:spPr bwMode="auto">
          <a:xfrm>
            <a:off x="6091238" y="309563"/>
            <a:ext cx="4651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7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CO</a:t>
            </a:r>
            <a:r>
              <a:rPr kumimoji="0" lang="en-US" sz="17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endParaRPr kumimoji="0" lang="en-US" sz="17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710" name="Picture 6" descr="10_05PhotosynthOverview_4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50813"/>
            <a:ext cx="8548687" cy="6554787"/>
          </a:xfrm>
          <a:prstGeom prst="rect">
            <a:avLst/>
          </a:prstGeom>
          <a:noFill/>
        </p:spPr>
      </p:pic>
      <p:sp>
        <p:nvSpPr>
          <p:cNvPr id="584711" name="Text Box 7"/>
          <p:cNvSpPr txBox="1">
            <a:spLocks noChangeArrowheads="1"/>
          </p:cNvSpPr>
          <p:nvPr/>
        </p:nvSpPr>
        <p:spPr bwMode="auto">
          <a:xfrm>
            <a:off x="725488" y="1274763"/>
            <a:ext cx="5826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584712" name="Rectangle 8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10-5-4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84713" name="Text Box 9"/>
          <p:cNvSpPr txBox="1">
            <a:spLocks noChangeArrowheads="1"/>
          </p:cNvSpPr>
          <p:nvPr/>
        </p:nvSpPr>
        <p:spPr bwMode="auto">
          <a:xfrm>
            <a:off x="3005138" y="315913"/>
            <a:ext cx="407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6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H</a:t>
            </a:r>
            <a:r>
              <a:rPr kumimoji="0" lang="en-US" sz="20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r>
              <a:rPr kumimoji="0" lang="en-US" sz="16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</a:p>
        </p:txBody>
      </p:sp>
      <p:sp>
        <p:nvSpPr>
          <p:cNvPr id="584714" name="Text Box 10"/>
          <p:cNvSpPr txBox="1">
            <a:spLocks noChangeArrowheads="1"/>
          </p:cNvSpPr>
          <p:nvPr/>
        </p:nvSpPr>
        <p:spPr bwMode="auto">
          <a:xfrm>
            <a:off x="538163" y="5386388"/>
            <a:ext cx="12144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Chloroplast</a:t>
            </a:r>
          </a:p>
        </p:txBody>
      </p:sp>
      <p:sp>
        <p:nvSpPr>
          <p:cNvPr id="584715" name="Line 11"/>
          <p:cNvSpPr>
            <a:spLocks noChangeShapeType="1"/>
          </p:cNvSpPr>
          <p:nvPr/>
        </p:nvSpPr>
        <p:spPr bwMode="auto">
          <a:xfrm flipH="1">
            <a:off x="1200150" y="5076825"/>
            <a:ext cx="101600" cy="346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84716" name="Text Box 12"/>
          <p:cNvSpPr txBox="1">
            <a:spLocks noChangeArrowheads="1"/>
          </p:cNvSpPr>
          <p:nvPr/>
        </p:nvSpPr>
        <p:spPr bwMode="auto">
          <a:xfrm>
            <a:off x="2659063" y="3135313"/>
            <a:ext cx="104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Light</a:t>
            </a:r>
          </a:p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Reactions</a:t>
            </a:r>
          </a:p>
        </p:txBody>
      </p:sp>
      <p:sp>
        <p:nvSpPr>
          <p:cNvPr id="584717" name="Text Box 13"/>
          <p:cNvSpPr txBox="1">
            <a:spLocks noChangeArrowheads="1"/>
          </p:cNvSpPr>
          <p:nvPr/>
        </p:nvSpPr>
        <p:spPr bwMode="auto">
          <a:xfrm>
            <a:off x="4227513" y="1935163"/>
            <a:ext cx="7191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NADP</a:t>
            </a:r>
            <a:r>
              <a:rPr kumimoji="0" lang="en-US" sz="1700" b="1" baseline="30000">
                <a:ea typeface="Geneva" pitchFamily="48" charset="0"/>
                <a:cs typeface="Geneva" pitchFamily="48" charset="0"/>
              </a:rPr>
              <a:t>+</a:t>
            </a:r>
            <a:endParaRPr kumimoji="0" lang="en-US" sz="17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584718" name="Text Box 14"/>
          <p:cNvSpPr txBox="1">
            <a:spLocks noChangeArrowheads="1"/>
          </p:cNvSpPr>
          <p:nvPr/>
        </p:nvSpPr>
        <p:spPr bwMode="auto">
          <a:xfrm>
            <a:off x="4605338" y="2624138"/>
            <a:ext cx="1508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584719" name="Text Box 15"/>
          <p:cNvSpPr txBox="1">
            <a:spLocks noChangeArrowheads="1"/>
          </p:cNvSpPr>
          <p:nvPr/>
        </p:nvSpPr>
        <p:spPr bwMode="auto">
          <a:xfrm>
            <a:off x="4341813" y="2366963"/>
            <a:ext cx="5000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ADP</a:t>
            </a:r>
          </a:p>
        </p:txBody>
      </p:sp>
      <p:sp>
        <p:nvSpPr>
          <p:cNvPr id="584720" name="Text Box 16"/>
          <p:cNvSpPr txBox="1">
            <a:spLocks noChangeArrowheads="1"/>
          </p:cNvSpPr>
          <p:nvPr/>
        </p:nvSpPr>
        <p:spPr bwMode="auto">
          <a:xfrm>
            <a:off x="4779963" y="2684463"/>
            <a:ext cx="5238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800" b="1" baseline="-25000">
                <a:ea typeface="Geneva" pitchFamily="48" charset="0"/>
                <a:cs typeface="Geneva" pitchFamily="48" charset="0"/>
              </a:rPr>
              <a:t>i</a:t>
            </a:r>
            <a:endParaRPr kumimoji="0" lang="en-US" sz="1800" b="1"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584721" name="Text Box 17"/>
          <p:cNvSpPr txBox="1">
            <a:spLocks noChangeArrowheads="1"/>
          </p:cNvSpPr>
          <p:nvPr/>
        </p:nvSpPr>
        <p:spPr bwMode="auto">
          <a:xfrm>
            <a:off x="4357688" y="2624138"/>
            <a:ext cx="1508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+</a:t>
            </a:r>
          </a:p>
        </p:txBody>
      </p:sp>
      <p:sp>
        <p:nvSpPr>
          <p:cNvPr id="584722" name="Text Box 18"/>
          <p:cNvSpPr txBox="1">
            <a:spLocks noChangeArrowheads="1"/>
          </p:cNvSpPr>
          <p:nvPr/>
        </p:nvSpPr>
        <p:spPr bwMode="auto">
          <a:xfrm>
            <a:off x="4335463" y="3849688"/>
            <a:ext cx="5000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ATP</a:t>
            </a:r>
          </a:p>
        </p:txBody>
      </p:sp>
      <p:sp>
        <p:nvSpPr>
          <p:cNvPr id="584723" name="Text Box 19"/>
          <p:cNvSpPr txBox="1">
            <a:spLocks noChangeArrowheads="1"/>
          </p:cNvSpPr>
          <p:nvPr/>
        </p:nvSpPr>
        <p:spPr bwMode="auto">
          <a:xfrm>
            <a:off x="4217988" y="4405313"/>
            <a:ext cx="7191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NADPH</a:t>
            </a:r>
          </a:p>
        </p:txBody>
      </p:sp>
      <p:sp>
        <p:nvSpPr>
          <p:cNvPr id="584724" name="Text Box 20"/>
          <p:cNvSpPr txBox="1">
            <a:spLocks noChangeArrowheads="1"/>
          </p:cNvSpPr>
          <p:nvPr/>
        </p:nvSpPr>
        <p:spPr bwMode="auto">
          <a:xfrm>
            <a:off x="3040063" y="5973763"/>
            <a:ext cx="2809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7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  <a:r>
              <a:rPr kumimoji="0" lang="en-US" sz="17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endParaRPr kumimoji="0" lang="en-US" sz="1700" b="1">
              <a:solidFill>
                <a:schemeClr val="bg1"/>
              </a:solidFill>
              <a:ea typeface="Geneva" pitchFamily="48" charset="0"/>
              <a:cs typeface="Geneva" pitchFamily="48" charset="0"/>
            </a:endParaRPr>
          </a:p>
        </p:txBody>
      </p:sp>
      <p:sp>
        <p:nvSpPr>
          <p:cNvPr id="584725" name="Text Box 21"/>
          <p:cNvSpPr txBox="1">
            <a:spLocks noChangeArrowheads="1"/>
          </p:cNvSpPr>
          <p:nvPr/>
        </p:nvSpPr>
        <p:spPr bwMode="auto">
          <a:xfrm>
            <a:off x="5995988" y="2906713"/>
            <a:ext cx="6270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Calvin</a:t>
            </a:r>
          </a:p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Cycle</a:t>
            </a:r>
          </a:p>
        </p:txBody>
      </p:sp>
      <p:sp>
        <p:nvSpPr>
          <p:cNvPr id="584726" name="Text Box 22"/>
          <p:cNvSpPr txBox="1">
            <a:spLocks noChangeArrowheads="1"/>
          </p:cNvSpPr>
          <p:nvPr/>
        </p:nvSpPr>
        <p:spPr bwMode="auto">
          <a:xfrm>
            <a:off x="6091238" y="309563"/>
            <a:ext cx="4651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110000"/>
              </a:lnSpc>
            </a:pPr>
            <a:r>
              <a:rPr kumimoji="0" lang="en-US" sz="17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CO</a:t>
            </a:r>
            <a:r>
              <a:rPr kumimoji="0" lang="en-US" sz="17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endParaRPr kumimoji="0" lang="en-US" sz="1700" b="1">
              <a:solidFill>
                <a:schemeClr val="bg1"/>
              </a:solidFill>
              <a:ea typeface="Geneva" pitchFamily="48" charset="0"/>
              <a:cs typeface="Geneva" pitchFamily="48" charset="0"/>
            </a:endParaRPr>
          </a:p>
        </p:txBody>
      </p:sp>
      <p:sp>
        <p:nvSpPr>
          <p:cNvPr id="584727" name="Text Box 23"/>
          <p:cNvSpPr txBox="1">
            <a:spLocks noChangeArrowheads="1"/>
          </p:cNvSpPr>
          <p:nvPr/>
        </p:nvSpPr>
        <p:spPr bwMode="auto">
          <a:xfrm>
            <a:off x="5970588" y="5888038"/>
            <a:ext cx="7572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[CH</a:t>
            </a:r>
            <a:r>
              <a:rPr kumimoji="0" lang="en-US" sz="1900" b="1" baseline="-25000">
                <a:ea typeface="Geneva" pitchFamily="48" charset="0"/>
                <a:cs typeface="Geneva" pitchFamily="48" charset="0"/>
              </a:rPr>
              <a:t>2</a:t>
            </a:r>
            <a:r>
              <a:rPr kumimoji="0" lang="en-US" sz="1700" b="1">
                <a:ea typeface="Geneva" pitchFamily="48" charset="0"/>
                <a:cs typeface="Geneva" pitchFamily="48" charset="0"/>
              </a:rPr>
              <a:t>O]</a:t>
            </a:r>
          </a:p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(sugar)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76200"/>
            <a:ext cx="8534400" cy="914400"/>
          </a:xfrm>
        </p:spPr>
        <p:txBody>
          <a:bodyPr/>
          <a:lstStyle/>
          <a:p>
            <a:pPr marL="60325" indent="0"/>
            <a:r>
              <a:rPr lang="en-US"/>
              <a:t>Concept 10.2: The light reactions convert solar energy to the chemical energy of ATP and NADPH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16025"/>
            <a:ext cx="8534400" cy="2311400"/>
          </a:xfrm>
        </p:spPr>
        <p:txBody>
          <a:bodyPr/>
          <a:lstStyle/>
          <a:p>
            <a:r>
              <a:rPr lang="en-US"/>
              <a:t>Chloroplasts are solar-powered chemical factories</a:t>
            </a:r>
          </a:p>
          <a:p>
            <a:r>
              <a:rPr lang="en-US"/>
              <a:t>Their thylakoids transform light energy into the chemical energy of ATP and NADPH</a:t>
            </a:r>
          </a:p>
        </p:txBody>
      </p:sp>
      <p:sp>
        <p:nvSpPr>
          <p:cNvPr id="256004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56005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03325"/>
            <a:ext cx="8534400" cy="4346575"/>
          </a:xfrm>
        </p:spPr>
        <p:txBody>
          <a:bodyPr/>
          <a:lstStyle/>
          <a:p>
            <a:r>
              <a:rPr lang="en-US" b="1"/>
              <a:t>Autotrophs </a:t>
            </a:r>
            <a:r>
              <a:rPr lang="en-US"/>
              <a:t>sustain themselves without eating anything derived from other organisms</a:t>
            </a:r>
          </a:p>
          <a:p>
            <a:r>
              <a:rPr lang="en-US"/>
              <a:t>Autotrophs are the </a:t>
            </a:r>
            <a:r>
              <a:rPr lang="en-US" i="1"/>
              <a:t>producers</a:t>
            </a:r>
            <a:r>
              <a:rPr lang="en-US"/>
              <a:t> of the biosphere, producing organic molecules from CO</a:t>
            </a:r>
            <a:r>
              <a:rPr lang="en-US" baseline="-25000"/>
              <a:t>2</a:t>
            </a:r>
            <a:r>
              <a:rPr lang="en-US"/>
              <a:t> and other inorganic molecules</a:t>
            </a:r>
          </a:p>
          <a:p>
            <a:r>
              <a:rPr lang="en-US"/>
              <a:t>Almost all plants are </a:t>
            </a:r>
            <a:r>
              <a:rPr lang="en-US" i="1"/>
              <a:t>photo</a:t>
            </a:r>
            <a:r>
              <a:rPr lang="en-US"/>
              <a:t>autotrophs, using the energy of sunlight to make organic molecules from H</a:t>
            </a:r>
            <a:r>
              <a:rPr lang="en-US" baseline="-25000"/>
              <a:t>2</a:t>
            </a:r>
            <a:r>
              <a:rPr lang="en-US"/>
              <a:t>O and CO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41668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41669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76200"/>
            <a:ext cx="8534400" cy="503238"/>
          </a:xfrm>
        </p:spPr>
        <p:txBody>
          <a:bodyPr/>
          <a:lstStyle/>
          <a:p>
            <a:r>
              <a:rPr lang="en-US"/>
              <a:t>The Nature of Sunlight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3" y="1222375"/>
            <a:ext cx="8534400" cy="4737100"/>
          </a:xfrm>
        </p:spPr>
        <p:txBody>
          <a:bodyPr/>
          <a:lstStyle/>
          <a:p>
            <a:r>
              <a:rPr lang="en-US"/>
              <a:t>Light is a form of electromagnetic energy, also called electromagnetic radiation</a:t>
            </a:r>
          </a:p>
          <a:p>
            <a:r>
              <a:rPr lang="en-US"/>
              <a:t>Like other electromagnetic energy, light travels in rhythmic waves</a:t>
            </a:r>
          </a:p>
          <a:p>
            <a:r>
              <a:rPr lang="en-US" b="1"/>
              <a:t>Wavelength </a:t>
            </a:r>
            <a:r>
              <a:rPr lang="en-US"/>
              <a:t>is the distance between crests of waves</a:t>
            </a:r>
          </a:p>
          <a:p>
            <a:r>
              <a:rPr lang="en-US"/>
              <a:t>Wavelength determines the type of electromagnetic energy</a:t>
            </a:r>
          </a:p>
        </p:txBody>
      </p:sp>
      <p:sp>
        <p:nvSpPr>
          <p:cNvPr id="257028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57029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222375"/>
            <a:ext cx="8534400" cy="4645025"/>
          </a:xfrm>
        </p:spPr>
        <p:txBody>
          <a:bodyPr/>
          <a:lstStyle/>
          <a:p>
            <a:r>
              <a:rPr lang="en-US"/>
              <a:t>The </a:t>
            </a:r>
            <a:r>
              <a:rPr lang="en-US" b="1"/>
              <a:t>electromagnetic spectrum </a:t>
            </a:r>
            <a:r>
              <a:rPr lang="en-US"/>
              <a:t>is the entire range of electromagnetic energy, or radiation </a:t>
            </a:r>
          </a:p>
          <a:p>
            <a:r>
              <a:rPr lang="en-US" b="1"/>
              <a:t>Visible light </a:t>
            </a:r>
            <a:r>
              <a:rPr lang="en-US"/>
              <a:t>consists of wavelengths (including those that drive photosynthesis) that produce colors we can see</a:t>
            </a:r>
          </a:p>
          <a:p>
            <a:r>
              <a:rPr lang="en-US"/>
              <a:t>Light also behaves as though it consists of discrete particles, called </a:t>
            </a:r>
            <a:r>
              <a:rPr lang="en-US" b="1"/>
              <a:t>photons</a:t>
            </a:r>
            <a:endParaRPr lang="en-US" sz="2600" b="1"/>
          </a:p>
          <a:p>
            <a:endParaRPr lang="en-US"/>
          </a:p>
        </p:txBody>
      </p:sp>
      <p:sp>
        <p:nvSpPr>
          <p:cNvPr id="260100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60101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41" name="Picture 5" descr="10_06ElectromagSpectrum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66700"/>
            <a:ext cx="8548687" cy="6323013"/>
          </a:xfrm>
          <a:prstGeom prst="rect">
            <a:avLst/>
          </a:prstGeom>
          <a:noFill/>
        </p:spPr>
      </p:pic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3392488" y="1427163"/>
            <a:ext cx="404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2200" b="1">
                <a:ea typeface="Geneva" pitchFamily="48" charset="0"/>
                <a:cs typeface="Geneva" pitchFamily="48" charset="0"/>
              </a:rPr>
              <a:t>UV</a:t>
            </a:r>
          </a:p>
        </p:txBody>
      </p:sp>
      <p:sp>
        <p:nvSpPr>
          <p:cNvPr id="423943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10-6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23944" name="Text Box 8"/>
          <p:cNvSpPr txBox="1">
            <a:spLocks noChangeArrowheads="1"/>
          </p:cNvSpPr>
          <p:nvPr/>
        </p:nvSpPr>
        <p:spPr bwMode="auto">
          <a:xfrm>
            <a:off x="3598863" y="3836988"/>
            <a:ext cx="15319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2200" b="1">
                <a:ea typeface="Geneva" pitchFamily="48" charset="0"/>
                <a:cs typeface="Geneva" pitchFamily="48" charset="0"/>
              </a:rPr>
              <a:t>Visible light</a:t>
            </a:r>
          </a:p>
        </p:txBody>
      </p:sp>
      <p:sp>
        <p:nvSpPr>
          <p:cNvPr id="423945" name="Text Box 9"/>
          <p:cNvSpPr txBox="1">
            <a:spLocks noChangeArrowheads="1"/>
          </p:cNvSpPr>
          <p:nvPr/>
        </p:nvSpPr>
        <p:spPr bwMode="auto">
          <a:xfrm>
            <a:off x="4402138" y="1427163"/>
            <a:ext cx="11033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2200" b="1">
                <a:ea typeface="Geneva" pitchFamily="48" charset="0"/>
                <a:cs typeface="Geneva" pitchFamily="48" charset="0"/>
              </a:rPr>
              <a:t>Infrared</a:t>
            </a:r>
          </a:p>
        </p:txBody>
      </p:sp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5738813" y="1274763"/>
            <a:ext cx="11033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2200" b="1">
                <a:ea typeface="Geneva" pitchFamily="48" charset="0"/>
                <a:cs typeface="Geneva" pitchFamily="48" charset="0"/>
              </a:rPr>
              <a:t>Micro-</a:t>
            </a:r>
          </a:p>
          <a:p>
            <a:pPr algn="ctr">
              <a:lnSpc>
                <a:spcPct val="90000"/>
              </a:lnSpc>
            </a:pPr>
            <a:r>
              <a:rPr kumimoji="0" lang="en-US" sz="2200" b="1">
                <a:ea typeface="Geneva" pitchFamily="48" charset="0"/>
                <a:cs typeface="Geneva" pitchFamily="48" charset="0"/>
              </a:rPr>
              <a:t>waves</a:t>
            </a:r>
          </a:p>
        </p:txBody>
      </p:sp>
      <p:sp>
        <p:nvSpPr>
          <p:cNvPr id="423947" name="Text Box 11"/>
          <p:cNvSpPr txBox="1">
            <a:spLocks noChangeArrowheads="1"/>
          </p:cNvSpPr>
          <p:nvPr/>
        </p:nvSpPr>
        <p:spPr bwMode="auto">
          <a:xfrm>
            <a:off x="7205663" y="1281113"/>
            <a:ext cx="11033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2200" b="1">
                <a:ea typeface="Geneva" pitchFamily="48" charset="0"/>
                <a:cs typeface="Geneva" pitchFamily="48" charset="0"/>
              </a:rPr>
              <a:t>Radio</a:t>
            </a:r>
          </a:p>
          <a:p>
            <a:pPr algn="ctr">
              <a:lnSpc>
                <a:spcPct val="90000"/>
              </a:lnSpc>
            </a:pPr>
            <a:r>
              <a:rPr kumimoji="0" lang="en-US" sz="2200" b="1">
                <a:ea typeface="Geneva" pitchFamily="48" charset="0"/>
                <a:cs typeface="Geneva" pitchFamily="48" charset="0"/>
              </a:rPr>
              <a:t>waves</a:t>
            </a:r>
          </a:p>
        </p:txBody>
      </p:sp>
      <p:sp>
        <p:nvSpPr>
          <p:cNvPr id="423948" name="Text Box 12"/>
          <p:cNvSpPr txBox="1">
            <a:spLocks noChangeArrowheads="1"/>
          </p:cNvSpPr>
          <p:nvPr/>
        </p:nvSpPr>
        <p:spPr bwMode="auto">
          <a:xfrm>
            <a:off x="2078038" y="1427163"/>
            <a:ext cx="8493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2200" b="1">
                <a:ea typeface="Geneva" pitchFamily="48" charset="0"/>
                <a:cs typeface="Geneva" pitchFamily="48" charset="0"/>
              </a:rPr>
              <a:t>X-rays</a:t>
            </a:r>
          </a:p>
        </p:txBody>
      </p:sp>
      <p:sp>
        <p:nvSpPr>
          <p:cNvPr id="423949" name="Text Box 13"/>
          <p:cNvSpPr txBox="1">
            <a:spLocks noChangeArrowheads="1"/>
          </p:cNvSpPr>
          <p:nvPr/>
        </p:nvSpPr>
        <p:spPr bwMode="auto">
          <a:xfrm>
            <a:off x="935038" y="1316038"/>
            <a:ext cx="9763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000" b="1">
                <a:ea typeface="Geneva" pitchFamily="48" charset="0"/>
                <a:cs typeface="Geneva" pitchFamily="48" charset="0"/>
              </a:rPr>
              <a:t>Gamma</a:t>
            </a:r>
          </a:p>
          <a:p>
            <a:pPr algn="ctr"/>
            <a:r>
              <a:rPr kumimoji="0" lang="en-US" sz="2000" b="1">
                <a:ea typeface="Geneva" pitchFamily="48" charset="0"/>
                <a:cs typeface="Geneva" pitchFamily="48" charset="0"/>
              </a:rPr>
              <a:t>rays</a:t>
            </a:r>
          </a:p>
        </p:txBody>
      </p:sp>
      <p:sp>
        <p:nvSpPr>
          <p:cNvPr id="423950" name="Text Box 14"/>
          <p:cNvSpPr txBox="1">
            <a:spLocks noChangeArrowheads="1"/>
          </p:cNvSpPr>
          <p:nvPr/>
        </p:nvSpPr>
        <p:spPr bwMode="auto">
          <a:xfrm>
            <a:off x="7805738" y="700088"/>
            <a:ext cx="7667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10</a:t>
            </a:r>
            <a:r>
              <a:rPr kumimoji="0" lang="en-US" sz="2600" b="1" baseline="30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3</a:t>
            </a:r>
            <a:r>
              <a:rPr kumimoji="0" lang="en-US" sz="20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 </a:t>
            </a:r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m</a:t>
            </a:r>
          </a:p>
        </p:txBody>
      </p:sp>
      <p:sp>
        <p:nvSpPr>
          <p:cNvPr id="423951" name="Text Box 15"/>
          <p:cNvSpPr txBox="1">
            <a:spLocks noChangeArrowheads="1"/>
          </p:cNvSpPr>
          <p:nvPr/>
        </p:nvSpPr>
        <p:spPr bwMode="auto">
          <a:xfrm>
            <a:off x="6411913" y="407988"/>
            <a:ext cx="11191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1 m</a:t>
            </a:r>
          </a:p>
          <a:p>
            <a:pPr algn="ctr">
              <a:lnSpc>
                <a:spcPct val="90000"/>
              </a:lnSpc>
            </a:pPr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(10</a:t>
            </a:r>
            <a:r>
              <a:rPr kumimoji="0" lang="en-US" sz="2600" b="1" baseline="30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9</a:t>
            </a:r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 nm)</a:t>
            </a:r>
          </a:p>
        </p:txBody>
      </p:sp>
      <p:sp>
        <p:nvSpPr>
          <p:cNvPr id="423952" name="Text Box 16"/>
          <p:cNvSpPr txBox="1">
            <a:spLocks noChangeArrowheads="1"/>
          </p:cNvSpPr>
          <p:nvPr/>
        </p:nvSpPr>
        <p:spPr bwMode="auto">
          <a:xfrm>
            <a:off x="5119688" y="674688"/>
            <a:ext cx="10207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10</a:t>
            </a:r>
            <a:r>
              <a:rPr kumimoji="0" lang="en-US" sz="2200" b="1" baseline="30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6</a:t>
            </a:r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 nm</a:t>
            </a:r>
          </a:p>
        </p:txBody>
      </p:sp>
      <p:sp>
        <p:nvSpPr>
          <p:cNvPr id="423953" name="Text Box 17"/>
          <p:cNvSpPr txBox="1">
            <a:spLocks noChangeArrowheads="1"/>
          </p:cNvSpPr>
          <p:nvPr/>
        </p:nvSpPr>
        <p:spPr bwMode="auto">
          <a:xfrm>
            <a:off x="3900488" y="671513"/>
            <a:ext cx="10207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10</a:t>
            </a:r>
            <a:r>
              <a:rPr kumimoji="0" lang="en-US" sz="2200" b="1" baseline="30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3</a:t>
            </a:r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 nm</a:t>
            </a:r>
          </a:p>
        </p:txBody>
      </p:sp>
      <p:sp>
        <p:nvSpPr>
          <p:cNvPr id="423954" name="Text Box 18"/>
          <p:cNvSpPr txBox="1">
            <a:spLocks noChangeArrowheads="1"/>
          </p:cNvSpPr>
          <p:nvPr/>
        </p:nvSpPr>
        <p:spPr bwMode="auto">
          <a:xfrm>
            <a:off x="2735263" y="674688"/>
            <a:ext cx="7286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1 nm</a:t>
            </a:r>
          </a:p>
        </p:txBody>
      </p:sp>
      <p:sp>
        <p:nvSpPr>
          <p:cNvPr id="423955" name="Text Box 19"/>
          <p:cNvSpPr txBox="1">
            <a:spLocks noChangeArrowheads="1"/>
          </p:cNvSpPr>
          <p:nvPr/>
        </p:nvSpPr>
        <p:spPr bwMode="auto">
          <a:xfrm>
            <a:off x="1471613" y="646113"/>
            <a:ext cx="10207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110000"/>
              </a:lnSpc>
            </a:pPr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10</a:t>
            </a:r>
            <a:r>
              <a:rPr kumimoji="0" lang="en-US" sz="2200" b="1" baseline="30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–3 </a:t>
            </a:r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nm</a:t>
            </a:r>
          </a:p>
        </p:txBody>
      </p:sp>
      <p:sp>
        <p:nvSpPr>
          <p:cNvPr id="423956" name="Text Box 20"/>
          <p:cNvSpPr txBox="1">
            <a:spLocks noChangeArrowheads="1"/>
          </p:cNvSpPr>
          <p:nvPr/>
        </p:nvSpPr>
        <p:spPr bwMode="auto">
          <a:xfrm>
            <a:off x="395288" y="649288"/>
            <a:ext cx="10207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110000"/>
              </a:lnSpc>
            </a:pPr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10</a:t>
            </a:r>
            <a:r>
              <a:rPr kumimoji="0" lang="en-US" sz="2200" b="1" baseline="30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–5 </a:t>
            </a:r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nm</a:t>
            </a:r>
          </a:p>
        </p:txBody>
      </p:sp>
      <p:sp>
        <p:nvSpPr>
          <p:cNvPr id="423957" name="Text Box 21"/>
          <p:cNvSpPr txBox="1">
            <a:spLocks noChangeArrowheads="1"/>
          </p:cNvSpPr>
          <p:nvPr/>
        </p:nvSpPr>
        <p:spPr bwMode="auto">
          <a:xfrm>
            <a:off x="601663" y="5059363"/>
            <a:ext cx="7286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380</a:t>
            </a:r>
          </a:p>
        </p:txBody>
      </p:sp>
      <p:sp>
        <p:nvSpPr>
          <p:cNvPr id="423958" name="Text Box 22"/>
          <p:cNvSpPr txBox="1">
            <a:spLocks noChangeArrowheads="1"/>
          </p:cNvSpPr>
          <p:nvPr/>
        </p:nvSpPr>
        <p:spPr bwMode="auto">
          <a:xfrm>
            <a:off x="1668463" y="5062538"/>
            <a:ext cx="7286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450</a:t>
            </a:r>
          </a:p>
        </p:txBody>
      </p:sp>
      <p:sp>
        <p:nvSpPr>
          <p:cNvPr id="423959" name="Text Box 23"/>
          <p:cNvSpPr txBox="1">
            <a:spLocks noChangeArrowheads="1"/>
          </p:cNvSpPr>
          <p:nvPr/>
        </p:nvSpPr>
        <p:spPr bwMode="auto">
          <a:xfrm>
            <a:off x="2627313" y="5043488"/>
            <a:ext cx="7286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500</a:t>
            </a:r>
          </a:p>
        </p:txBody>
      </p:sp>
      <p:sp>
        <p:nvSpPr>
          <p:cNvPr id="423960" name="Text Box 24"/>
          <p:cNvSpPr txBox="1">
            <a:spLocks noChangeArrowheads="1"/>
          </p:cNvSpPr>
          <p:nvPr/>
        </p:nvSpPr>
        <p:spPr bwMode="auto">
          <a:xfrm>
            <a:off x="3576638" y="5046663"/>
            <a:ext cx="7286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550</a:t>
            </a:r>
          </a:p>
        </p:txBody>
      </p:sp>
      <p:sp>
        <p:nvSpPr>
          <p:cNvPr id="423961" name="Text Box 25"/>
          <p:cNvSpPr txBox="1">
            <a:spLocks noChangeArrowheads="1"/>
          </p:cNvSpPr>
          <p:nvPr/>
        </p:nvSpPr>
        <p:spPr bwMode="auto">
          <a:xfrm>
            <a:off x="4535488" y="5043488"/>
            <a:ext cx="7286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600</a:t>
            </a:r>
          </a:p>
        </p:txBody>
      </p:sp>
      <p:sp>
        <p:nvSpPr>
          <p:cNvPr id="423962" name="Text Box 26"/>
          <p:cNvSpPr txBox="1">
            <a:spLocks noChangeArrowheads="1"/>
          </p:cNvSpPr>
          <p:nvPr/>
        </p:nvSpPr>
        <p:spPr bwMode="auto">
          <a:xfrm>
            <a:off x="5491163" y="5046663"/>
            <a:ext cx="7286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650</a:t>
            </a:r>
          </a:p>
        </p:txBody>
      </p:sp>
      <p:sp>
        <p:nvSpPr>
          <p:cNvPr id="423963" name="Text Box 27"/>
          <p:cNvSpPr txBox="1">
            <a:spLocks noChangeArrowheads="1"/>
          </p:cNvSpPr>
          <p:nvPr/>
        </p:nvSpPr>
        <p:spPr bwMode="auto">
          <a:xfrm>
            <a:off x="6453188" y="5043488"/>
            <a:ext cx="7286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700</a:t>
            </a:r>
          </a:p>
        </p:txBody>
      </p:sp>
      <p:sp>
        <p:nvSpPr>
          <p:cNvPr id="423964" name="Text Box 28"/>
          <p:cNvSpPr txBox="1">
            <a:spLocks noChangeArrowheads="1"/>
          </p:cNvSpPr>
          <p:nvPr/>
        </p:nvSpPr>
        <p:spPr bwMode="auto">
          <a:xfrm>
            <a:off x="7551738" y="5040313"/>
            <a:ext cx="9318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750 nm</a:t>
            </a:r>
          </a:p>
        </p:txBody>
      </p:sp>
      <p:sp>
        <p:nvSpPr>
          <p:cNvPr id="423965" name="Text Box 29"/>
          <p:cNvSpPr txBox="1">
            <a:spLocks noChangeArrowheads="1"/>
          </p:cNvSpPr>
          <p:nvPr/>
        </p:nvSpPr>
        <p:spPr bwMode="auto">
          <a:xfrm>
            <a:off x="6056313" y="5529263"/>
            <a:ext cx="25384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Longer wavelength</a:t>
            </a:r>
          </a:p>
        </p:txBody>
      </p:sp>
      <p:sp>
        <p:nvSpPr>
          <p:cNvPr id="423966" name="Text Box 30"/>
          <p:cNvSpPr txBox="1">
            <a:spLocks noChangeArrowheads="1"/>
          </p:cNvSpPr>
          <p:nvPr/>
        </p:nvSpPr>
        <p:spPr bwMode="auto">
          <a:xfrm>
            <a:off x="6049963" y="5926138"/>
            <a:ext cx="18113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Lower energy</a:t>
            </a:r>
          </a:p>
        </p:txBody>
      </p:sp>
      <p:sp>
        <p:nvSpPr>
          <p:cNvPr id="423967" name="Text Box 31"/>
          <p:cNvSpPr txBox="1">
            <a:spLocks noChangeArrowheads="1"/>
          </p:cNvSpPr>
          <p:nvPr/>
        </p:nvSpPr>
        <p:spPr bwMode="auto">
          <a:xfrm>
            <a:off x="1214438" y="5926138"/>
            <a:ext cx="19129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Higher energy</a:t>
            </a:r>
          </a:p>
        </p:txBody>
      </p:sp>
      <p:sp>
        <p:nvSpPr>
          <p:cNvPr id="423968" name="Text Box 32"/>
          <p:cNvSpPr txBox="1">
            <a:spLocks noChangeArrowheads="1"/>
          </p:cNvSpPr>
          <p:nvPr/>
        </p:nvSpPr>
        <p:spPr bwMode="auto">
          <a:xfrm>
            <a:off x="458788" y="5532438"/>
            <a:ext cx="27003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Shorter wavelength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76200"/>
            <a:ext cx="8534400" cy="503238"/>
          </a:xfrm>
        </p:spPr>
        <p:txBody>
          <a:bodyPr/>
          <a:lstStyle/>
          <a:p>
            <a:r>
              <a:rPr lang="en-US"/>
              <a:t>Photosynthetic Pigments: The Light Receptors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09675"/>
            <a:ext cx="8534400" cy="4645025"/>
          </a:xfrm>
        </p:spPr>
        <p:txBody>
          <a:bodyPr/>
          <a:lstStyle/>
          <a:p>
            <a:r>
              <a:rPr lang="en-US"/>
              <a:t>Pigments are substances that absorb visible light</a:t>
            </a:r>
          </a:p>
          <a:p>
            <a:r>
              <a:rPr lang="en-US"/>
              <a:t>Different pigments absorb different wavelengths</a:t>
            </a:r>
          </a:p>
          <a:p>
            <a:r>
              <a:rPr lang="en-US"/>
              <a:t>Wavelengths that are not absorbed are reflected or transmitted</a:t>
            </a:r>
          </a:p>
          <a:p>
            <a:r>
              <a:rPr lang="en-US"/>
              <a:t>Leaves appear green because chlorophyll reflects and transmits green light</a:t>
            </a:r>
          </a:p>
        </p:txBody>
      </p:sp>
      <p:sp>
        <p:nvSpPr>
          <p:cNvPr id="2611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6019800"/>
            <a:ext cx="2819400" cy="3810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0" lang="en-US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Animation: Light and Pigments</a:t>
            </a:r>
            <a:endParaRPr kumimoji="0" 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1128" name="Picture 8" descr="play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943600"/>
            <a:ext cx="990600" cy="544513"/>
          </a:xfrm>
          <a:prstGeom prst="rect">
            <a:avLst/>
          </a:prstGeom>
          <a:noFill/>
        </p:spPr>
      </p:pic>
      <p:sp>
        <p:nvSpPr>
          <p:cNvPr id="261129" name="Line 9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61131" name="Text Box 11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5" name="Picture 5" descr="10_07WhyLeavesAreGree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125" y="133350"/>
            <a:ext cx="6889750" cy="6591300"/>
          </a:xfrm>
          <a:prstGeom prst="rect">
            <a:avLst/>
          </a:prstGeom>
          <a:noFill/>
        </p:spPr>
      </p:pic>
      <p:sp>
        <p:nvSpPr>
          <p:cNvPr id="424966" name="Rectangle 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10-7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24967" name="Text Box 7"/>
          <p:cNvSpPr txBox="1">
            <a:spLocks noChangeArrowheads="1"/>
          </p:cNvSpPr>
          <p:nvPr/>
        </p:nvSpPr>
        <p:spPr bwMode="auto">
          <a:xfrm>
            <a:off x="5697538" y="1128713"/>
            <a:ext cx="1109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Reflected</a:t>
            </a:r>
          </a:p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424968" name="Text Box 8"/>
          <p:cNvSpPr txBox="1">
            <a:spLocks noChangeArrowheads="1"/>
          </p:cNvSpPr>
          <p:nvPr/>
        </p:nvSpPr>
        <p:spPr bwMode="auto">
          <a:xfrm>
            <a:off x="2468563" y="4730750"/>
            <a:ext cx="11922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Absorbed</a:t>
            </a:r>
          </a:p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424969" name="Text Box 9"/>
          <p:cNvSpPr txBox="1">
            <a:spLocks noChangeArrowheads="1"/>
          </p:cNvSpPr>
          <p:nvPr/>
        </p:nvSpPr>
        <p:spPr bwMode="auto">
          <a:xfrm>
            <a:off x="3525838" y="842963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8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424970" name="Text Box 10"/>
          <p:cNvSpPr txBox="1">
            <a:spLocks noChangeArrowheads="1"/>
          </p:cNvSpPr>
          <p:nvPr/>
        </p:nvSpPr>
        <p:spPr bwMode="auto">
          <a:xfrm>
            <a:off x="1595438" y="1849438"/>
            <a:ext cx="14589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800" b="1">
                <a:ea typeface="Geneva" pitchFamily="48" charset="0"/>
                <a:cs typeface="Geneva" pitchFamily="48" charset="0"/>
              </a:rPr>
              <a:t>Chloroplast</a:t>
            </a:r>
          </a:p>
        </p:txBody>
      </p:sp>
      <p:sp>
        <p:nvSpPr>
          <p:cNvPr id="424971" name="Text Box 11"/>
          <p:cNvSpPr txBox="1">
            <a:spLocks noChangeArrowheads="1"/>
          </p:cNvSpPr>
          <p:nvPr/>
        </p:nvSpPr>
        <p:spPr bwMode="auto">
          <a:xfrm>
            <a:off x="3992563" y="5800725"/>
            <a:ext cx="14398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Transmitted</a:t>
            </a:r>
          </a:p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424972" name="Text Box 12"/>
          <p:cNvSpPr txBox="1">
            <a:spLocks noChangeArrowheads="1"/>
          </p:cNvSpPr>
          <p:nvPr/>
        </p:nvSpPr>
        <p:spPr bwMode="auto">
          <a:xfrm>
            <a:off x="5999163" y="4800600"/>
            <a:ext cx="9890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Granum</a:t>
            </a:r>
          </a:p>
        </p:txBody>
      </p:sp>
      <p:sp>
        <p:nvSpPr>
          <p:cNvPr id="424973" name="Line 13"/>
          <p:cNvSpPr>
            <a:spLocks noChangeShapeType="1"/>
          </p:cNvSpPr>
          <p:nvPr/>
        </p:nvSpPr>
        <p:spPr bwMode="auto">
          <a:xfrm>
            <a:off x="2260600" y="2105025"/>
            <a:ext cx="279400" cy="723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4974" name="AutoShape 14"/>
          <p:cNvSpPr>
            <a:spLocks/>
          </p:cNvSpPr>
          <p:nvPr/>
        </p:nvSpPr>
        <p:spPr bwMode="auto">
          <a:xfrm>
            <a:off x="5635625" y="3663950"/>
            <a:ext cx="101600" cy="1419225"/>
          </a:xfrm>
          <a:prstGeom prst="rightBrace">
            <a:avLst>
              <a:gd name="adj1" fmla="val 116406"/>
              <a:gd name="adj2" fmla="val 71926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4975" name="Line 15"/>
          <p:cNvSpPr>
            <a:spLocks noChangeShapeType="1"/>
          </p:cNvSpPr>
          <p:nvPr/>
        </p:nvSpPr>
        <p:spPr bwMode="auto">
          <a:xfrm>
            <a:off x="5724525" y="4683125"/>
            <a:ext cx="25400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4976" name="Line 16"/>
          <p:cNvSpPr>
            <a:spLocks noChangeShapeType="1"/>
          </p:cNvSpPr>
          <p:nvPr/>
        </p:nvSpPr>
        <p:spPr bwMode="auto">
          <a:xfrm flipH="1">
            <a:off x="3578225" y="3940175"/>
            <a:ext cx="1292225" cy="857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4977" name="Line 17"/>
          <p:cNvSpPr>
            <a:spLocks noChangeShapeType="1"/>
          </p:cNvSpPr>
          <p:nvPr/>
        </p:nvSpPr>
        <p:spPr bwMode="auto">
          <a:xfrm flipH="1">
            <a:off x="3575050" y="4264025"/>
            <a:ext cx="1114425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3" y="1200150"/>
            <a:ext cx="8534400" cy="2768600"/>
          </a:xfrm>
        </p:spPr>
        <p:txBody>
          <a:bodyPr/>
          <a:lstStyle/>
          <a:p>
            <a:r>
              <a:rPr lang="en-US"/>
              <a:t>A </a:t>
            </a:r>
            <a:r>
              <a:rPr lang="en-US" b="1"/>
              <a:t>spectrophotometer </a:t>
            </a:r>
            <a:r>
              <a:rPr lang="en-US"/>
              <a:t>measures a pigment’s ability to absorb various wavelengths </a:t>
            </a:r>
          </a:p>
          <a:p>
            <a:r>
              <a:rPr lang="en-US"/>
              <a:t>This machine sends light through pigments and measures the fraction of light transmitted at each wavelength</a:t>
            </a:r>
          </a:p>
        </p:txBody>
      </p:sp>
      <p:sp>
        <p:nvSpPr>
          <p:cNvPr id="263172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63173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9" name="Picture 5" descr="10_08AbsorptionSpectrum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8763" y="133350"/>
            <a:ext cx="6084887" cy="6591300"/>
          </a:xfrm>
          <a:prstGeom prst="rect">
            <a:avLst/>
          </a:prstGeom>
          <a:noFill/>
        </p:spPr>
      </p:pic>
      <p:sp>
        <p:nvSpPr>
          <p:cNvPr id="425990" name="Oval 6"/>
          <p:cNvSpPr>
            <a:spLocks noChangeArrowheads="1"/>
          </p:cNvSpPr>
          <p:nvPr/>
        </p:nvSpPr>
        <p:spPr bwMode="auto">
          <a:xfrm>
            <a:off x="2327275" y="1743075"/>
            <a:ext cx="231775" cy="24130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5991" name="Rectangle 7"/>
          <p:cNvSpPr>
            <a:spLocks noChangeArrowheads="1"/>
          </p:cNvSpPr>
          <p:nvPr/>
        </p:nvSpPr>
        <p:spPr bwMode="auto">
          <a:xfrm>
            <a:off x="1565275" y="171450"/>
            <a:ext cx="1905000" cy="323850"/>
          </a:xfrm>
          <a:prstGeom prst="rect">
            <a:avLst/>
          </a:prstGeom>
          <a:solidFill>
            <a:srgbClr val="FECD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5992" name="Rectangle 8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10-8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25993" name="Text Box 9"/>
          <p:cNvSpPr txBox="1">
            <a:spLocks noChangeArrowheads="1"/>
          </p:cNvSpPr>
          <p:nvPr/>
        </p:nvSpPr>
        <p:spPr bwMode="auto">
          <a:xfrm>
            <a:off x="5894388" y="1249363"/>
            <a:ext cx="1617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Galvanometer</a:t>
            </a:r>
          </a:p>
        </p:txBody>
      </p:sp>
      <p:sp>
        <p:nvSpPr>
          <p:cNvPr id="425994" name="Text Box 10"/>
          <p:cNvSpPr txBox="1">
            <a:spLocks noChangeArrowheads="1"/>
          </p:cNvSpPr>
          <p:nvPr/>
        </p:nvSpPr>
        <p:spPr bwMode="auto">
          <a:xfrm>
            <a:off x="2287588" y="2870200"/>
            <a:ext cx="1309687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Slit moves to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pass light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of selected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wavelength</a:t>
            </a:r>
          </a:p>
        </p:txBody>
      </p:sp>
      <p:sp>
        <p:nvSpPr>
          <p:cNvPr id="425995" name="Text Box 11"/>
          <p:cNvSpPr txBox="1">
            <a:spLocks noChangeArrowheads="1"/>
          </p:cNvSpPr>
          <p:nvPr/>
        </p:nvSpPr>
        <p:spPr bwMode="auto">
          <a:xfrm>
            <a:off x="1811338" y="776288"/>
            <a:ext cx="661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White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425996" name="Text Box 12"/>
          <p:cNvSpPr txBox="1">
            <a:spLocks noChangeArrowheads="1"/>
          </p:cNvSpPr>
          <p:nvPr/>
        </p:nvSpPr>
        <p:spPr bwMode="auto">
          <a:xfrm>
            <a:off x="3840163" y="2868613"/>
            <a:ext cx="579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Green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425997" name="Text Box 13"/>
          <p:cNvSpPr txBox="1">
            <a:spLocks noChangeArrowheads="1"/>
          </p:cNvSpPr>
          <p:nvPr/>
        </p:nvSpPr>
        <p:spPr bwMode="auto">
          <a:xfrm>
            <a:off x="3824288" y="5699125"/>
            <a:ext cx="4746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Blue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425998" name="Text Box 14"/>
          <p:cNvSpPr txBox="1">
            <a:spLocks noChangeArrowheads="1"/>
          </p:cNvSpPr>
          <p:nvPr/>
        </p:nvSpPr>
        <p:spPr bwMode="auto">
          <a:xfrm>
            <a:off x="5443538" y="5416550"/>
            <a:ext cx="246856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The low transmittance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(high absorption)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reading indicates that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chlorophyll absorbs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most blue light.</a:t>
            </a:r>
          </a:p>
          <a:p>
            <a:pPr algn="l">
              <a:lnSpc>
                <a:spcPct val="90000"/>
              </a:lnSpc>
            </a:pPr>
            <a:endParaRPr kumimoji="0" lang="en-US" sz="16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25999" name="Text Box 15"/>
          <p:cNvSpPr txBox="1">
            <a:spLocks noChangeArrowheads="1"/>
          </p:cNvSpPr>
          <p:nvPr/>
        </p:nvSpPr>
        <p:spPr bwMode="auto">
          <a:xfrm>
            <a:off x="5389563" y="2727325"/>
            <a:ext cx="230346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The high transmittance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(low absorption)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reading indicates that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chlorophyll absorbs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very little green light.</a:t>
            </a:r>
          </a:p>
          <a:p>
            <a:pPr algn="l">
              <a:lnSpc>
                <a:spcPct val="90000"/>
              </a:lnSpc>
            </a:pPr>
            <a:endParaRPr kumimoji="0" lang="en-US" sz="16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26000" name="Text Box 16"/>
          <p:cNvSpPr txBox="1">
            <a:spLocks noChangeArrowheads="1"/>
          </p:cNvSpPr>
          <p:nvPr/>
        </p:nvSpPr>
        <p:spPr bwMode="auto">
          <a:xfrm>
            <a:off x="2611438" y="728663"/>
            <a:ext cx="10048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Refracting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prism</a:t>
            </a:r>
          </a:p>
        </p:txBody>
      </p:sp>
      <p:sp>
        <p:nvSpPr>
          <p:cNvPr id="426001" name="Text Box 17"/>
          <p:cNvSpPr txBox="1">
            <a:spLocks noChangeArrowheads="1"/>
          </p:cNvSpPr>
          <p:nvPr/>
        </p:nvSpPr>
        <p:spPr bwMode="auto">
          <a:xfrm>
            <a:off x="4948238" y="731838"/>
            <a:ext cx="1293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Photoelectric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tube</a:t>
            </a:r>
          </a:p>
        </p:txBody>
      </p:sp>
      <p:sp>
        <p:nvSpPr>
          <p:cNvPr id="426002" name="Text Box 18"/>
          <p:cNvSpPr txBox="1">
            <a:spLocks noChangeArrowheads="1"/>
          </p:cNvSpPr>
          <p:nvPr/>
        </p:nvSpPr>
        <p:spPr bwMode="auto">
          <a:xfrm>
            <a:off x="3773488" y="728663"/>
            <a:ext cx="11509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Chlorophyll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solution</a:t>
            </a:r>
          </a:p>
        </p:txBody>
      </p:sp>
      <p:sp>
        <p:nvSpPr>
          <p:cNvPr id="426003" name="Line 19"/>
          <p:cNvSpPr>
            <a:spLocks noChangeShapeType="1"/>
          </p:cNvSpPr>
          <p:nvPr/>
        </p:nvSpPr>
        <p:spPr bwMode="auto">
          <a:xfrm>
            <a:off x="4083050" y="4711700"/>
            <a:ext cx="3175" cy="1012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6004" name="Line 20"/>
          <p:cNvSpPr>
            <a:spLocks noChangeShapeType="1"/>
          </p:cNvSpPr>
          <p:nvPr/>
        </p:nvSpPr>
        <p:spPr bwMode="auto">
          <a:xfrm>
            <a:off x="4083050" y="1917700"/>
            <a:ext cx="0" cy="952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6005" name="Line 21"/>
          <p:cNvSpPr>
            <a:spLocks noChangeShapeType="1"/>
          </p:cNvSpPr>
          <p:nvPr/>
        </p:nvSpPr>
        <p:spPr bwMode="auto">
          <a:xfrm flipH="1">
            <a:off x="2832100" y="1901825"/>
            <a:ext cx="889000" cy="1031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6006" name="Line 22"/>
          <p:cNvSpPr>
            <a:spLocks noChangeShapeType="1"/>
          </p:cNvSpPr>
          <p:nvPr/>
        </p:nvSpPr>
        <p:spPr bwMode="auto">
          <a:xfrm flipH="1">
            <a:off x="2889250" y="1168400"/>
            <a:ext cx="6350" cy="714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6007" name="Line 23"/>
          <p:cNvSpPr>
            <a:spLocks noChangeShapeType="1"/>
          </p:cNvSpPr>
          <p:nvPr/>
        </p:nvSpPr>
        <p:spPr bwMode="auto">
          <a:xfrm>
            <a:off x="4159250" y="1177925"/>
            <a:ext cx="26035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6008" name="Line 24"/>
          <p:cNvSpPr>
            <a:spLocks noChangeShapeType="1"/>
          </p:cNvSpPr>
          <p:nvPr/>
        </p:nvSpPr>
        <p:spPr bwMode="auto">
          <a:xfrm>
            <a:off x="5168900" y="1181100"/>
            <a:ext cx="127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6009" name="Text Box 25"/>
          <p:cNvSpPr txBox="1">
            <a:spLocks noChangeArrowheads="1"/>
          </p:cNvSpPr>
          <p:nvPr/>
        </p:nvSpPr>
        <p:spPr bwMode="auto">
          <a:xfrm>
            <a:off x="1662113" y="230188"/>
            <a:ext cx="13509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solidFill>
                  <a:srgbClr val="5D4293"/>
                </a:solidFill>
                <a:ea typeface="Geneva" pitchFamily="48" charset="0"/>
                <a:cs typeface="Geneva" pitchFamily="48" charset="0"/>
              </a:rPr>
              <a:t>TECHNIQUE</a:t>
            </a:r>
          </a:p>
        </p:txBody>
      </p:sp>
      <p:sp>
        <p:nvSpPr>
          <p:cNvPr id="426010" name="Text Box 26"/>
          <p:cNvSpPr txBox="1">
            <a:spLocks noChangeArrowheads="1"/>
          </p:cNvSpPr>
          <p:nvPr/>
        </p:nvSpPr>
        <p:spPr bwMode="auto">
          <a:xfrm>
            <a:off x="2386013" y="1773238"/>
            <a:ext cx="1222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5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1</a:t>
            </a:r>
          </a:p>
        </p:txBody>
      </p:sp>
      <p:sp>
        <p:nvSpPr>
          <p:cNvPr id="426011" name="Oval 27"/>
          <p:cNvSpPr>
            <a:spLocks noChangeArrowheads="1"/>
          </p:cNvSpPr>
          <p:nvPr/>
        </p:nvSpPr>
        <p:spPr bwMode="auto">
          <a:xfrm>
            <a:off x="3879850" y="1444625"/>
            <a:ext cx="231775" cy="24130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6012" name="Text Box 28"/>
          <p:cNvSpPr txBox="1">
            <a:spLocks noChangeArrowheads="1"/>
          </p:cNvSpPr>
          <p:nvPr/>
        </p:nvSpPr>
        <p:spPr bwMode="auto">
          <a:xfrm>
            <a:off x="3941763" y="1458913"/>
            <a:ext cx="1222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5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</a:p>
        </p:txBody>
      </p:sp>
      <p:sp>
        <p:nvSpPr>
          <p:cNvPr id="426013" name="Oval 29"/>
          <p:cNvSpPr>
            <a:spLocks noChangeArrowheads="1"/>
          </p:cNvSpPr>
          <p:nvPr/>
        </p:nvSpPr>
        <p:spPr bwMode="auto">
          <a:xfrm>
            <a:off x="4657725" y="1444625"/>
            <a:ext cx="231775" cy="24130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6014" name="Text Box 30"/>
          <p:cNvSpPr txBox="1">
            <a:spLocks noChangeArrowheads="1"/>
          </p:cNvSpPr>
          <p:nvPr/>
        </p:nvSpPr>
        <p:spPr bwMode="auto">
          <a:xfrm>
            <a:off x="4719638" y="1458913"/>
            <a:ext cx="1222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5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3</a:t>
            </a:r>
            <a:endParaRPr kumimoji="0" lang="en-US" sz="15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426015" name="Oval 31"/>
          <p:cNvSpPr>
            <a:spLocks noChangeArrowheads="1"/>
          </p:cNvSpPr>
          <p:nvPr/>
        </p:nvSpPr>
        <p:spPr bwMode="auto">
          <a:xfrm>
            <a:off x="5384800" y="1835150"/>
            <a:ext cx="231775" cy="24130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6016" name="Text Box 32"/>
          <p:cNvSpPr txBox="1">
            <a:spLocks noChangeArrowheads="1"/>
          </p:cNvSpPr>
          <p:nvPr/>
        </p:nvSpPr>
        <p:spPr bwMode="auto">
          <a:xfrm>
            <a:off x="5446713" y="1849438"/>
            <a:ext cx="1222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5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4</a:t>
            </a:r>
            <a:endParaRPr kumimoji="0" lang="en-US" sz="15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181100"/>
            <a:ext cx="8534400" cy="4438650"/>
          </a:xfrm>
        </p:spPr>
        <p:txBody>
          <a:bodyPr/>
          <a:lstStyle/>
          <a:p>
            <a:r>
              <a:rPr lang="en-US"/>
              <a:t>An </a:t>
            </a:r>
            <a:r>
              <a:rPr lang="en-US" b="1"/>
              <a:t>absorption spectrum </a:t>
            </a:r>
            <a:r>
              <a:rPr lang="en-US"/>
              <a:t>is a graph plotting a pigment’s light absorption versus wavelength</a:t>
            </a:r>
          </a:p>
          <a:p>
            <a:r>
              <a:rPr lang="en-US"/>
              <a:t>The absorption  spectrum of </a:t>
            </a:r>
            <a:r>
              <a:rPr lang="en-US" b="1"/>
              <a:t>chlorophyll </a:t>
            </a:r>
            <a:r>
              <a:rPr lang="en-US" b="1" i="1"/>
              <a:t>a</a:t>
            </a:r>
            <a:r>
              <a:rPr lang="en-US" b="1"/>
              <a:t> </a:t>
            </a:r>
            <a:r>
              <a:rPr lang="en-US"/>
              <a:t>suggests that violet-blue and red light work best for photosynthesis</a:t>
            </a:r>
          </a:p>
          <a:p>
            <a:r>
              <a:rPr lang="en-US"/>
              <a:t>An </a:t>
            </a:r>
            <a:r>
              <a:rPr lang="en-US" b="1"/>
              <a:t>action spectrum </a:t>
            </a:r>
            <a:r>
              <a:rPr lang="en-US"/>
              <a:t>profiles the relative effectiveness of different wavelengths of radiation in driving a process</a:t>
            </a:r>
          </a:p>
        </p:txBody>
      </p:sp>
      <p:sp>
        <p:nvSpPr>
          <p:cNvPr id="264228" name="Line 3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64229" name="Line 3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64230" name="Text Box 38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7" name="Picture 5" descr="10_09PhotosynWavelength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050" y="133350"/>
            <a:ext cx="6310313" cy="6591300"/>
          </a:xfrm>
          <a:prstGeom prst="rect">
            <a:avLst/>
          </a:prstGeom>
          <a:noFill/>
        </p:spPr>
      </p:pic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1454150" y="180975"/>
            <a:ext cx="1778000" cy="282575"/>
          </a:xfrm>
          <a:prstGeom prst="rect">
            <a:avLst/>
          </a:prstGeom>
          <a:solidFill>
            <a:srgbClr val="FECD66"/>
          </a:solidFill>
          <a:ln w="9525">
            <a:solidFill>
              <a:srgbClr val="FECD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8039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10-9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28040" name="Text Box 8"/>
          <p:cNvSpPr txBox="1">
            <a:spLocks noChangeArrowheads="1"/>
          </p:cNvSpPr>
          <p:nvPr/>
        </p:nvSpPr>
        <p:spPr bwMode="auto">
          <a:xfrm>
            <a:off x="4903788" y="2128838"/>
            <a:ext cx="183356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Wavelength of light (nm)</a:t>
            </a:r>
          </a:p>
        </p:txBody>
      </p:sp>
      <p:sp>
        <p:nvSpPr>
          <p:cNvPr id="428041" name="Text Box 9"/>
          <p:cNvSpPr txBox="1">
            <a:spLocks noChangeArrowheads="1"/>
          </p:cNvSpPr>
          <p:nvPr/>
        </p:nvSpPr>
        <p:spPr bwMode="auto">
          <a:xfrm>
            <a:off x="1462088" y="4340225"/>
            <a:ext cx="14589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(b) Action spectrum</a:t>
            </a:r>
          </a:p>
        </p:txBody>
      </p:sp>
      <p:sp>
        <p:nvSpPr>
          <p:cNvPr id="428042" name="Text Box 10"/>
          <p:cNvSpPr txBox="1">
            <a:spLocks noChangeArrowheads="1"/>
          </p:cNvSpPr>
          <p:nvPr/>
        </p:nvSpPr>
        <p:spPr bwMode="auto">
          <a:xfrm>
            <a:off x="1462088" y="1925638"/>
            <a:ext cx="164941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(a) Absorption spectra </a:t>
            </a:r>
          </a:p>
        </p:txBody>
      </p:sp>
      <p:sp>
        <p:nvSpPr>
          <p:cNvPr id="428043" name="Text Box 11"/>
          <p:cNvSpPr txBox="1">
            <a:spLocks noChangeArrowheads="1"/>
          </p:cNvSpPr>
          <p:nvPr/>
        </p:nvSpPr>
        <p:spPr bwMode="auto">
          <a:xfrm>
            <a:off x="1477963" y="6208713"/>
            <a:ext cx="1290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(c) Engelmann’s</a:t>
            </a:r>
          </a:p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     experiment</a:t>
            </a:r>
          </a:p>
        </p:txBody>
      </p:sp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4652963" y="5060950"/>
            <a:ext cx="16176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Aerobic bacteria</a:t>
            </a:r>
          </a:p>
        </p:txBody>
      </p:sp>
      <p:sp>
        <p:nvSpPr>
          <p:cNvPr id="428045" name="Text Box 13"/>
          <p:cNvSpPr txBox="1">
            <a:spLocks noChangeArrowheads="1"/>
          </p:cNvSpPr>
          <p:nvPr/>
        </p:nvSpPr>
        <p:spPr bwMode="auto">
          <a:xfrm>
            <a:off x="1538288" y="223838"/>
            <a:ext cx="13509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600" b="1">
                <a:solidFill>
                  <a:srgbClr val="5D4293"/>
                </a:solidFill>
                <a:ea typeface="Geneva" pitchFamily="48" charset="0"/>
                <a:cs typeface="Geneva" pitchFamily="48" charset="0"/>
              </a:rPr>
              <a:t>RESULTS</a:t>
            </a:r>
          </a:p>
        </p:txBody>
      </p:sp>
      <p:sp>
        <p:nvSpPr>
          <p:cNvPr id="428046" name="Text Box 14"/>
          <p:cNvSpPr txBox="1">
            <a:spLocks noChangeArrowheads="1"/>
          </p:cNvSpPr>
          <p:nvPr/>
        </p:nvSpPr>
        <p:spPr bwMode="auto">
          <a:xfrm rot="-5428705">
            <a:off x="2512219" y="3339307"/>
            <a:ext cx="19192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200" b="1">
                <a:ea typeface="Geneva" pitchFamily="48" charset="0"/>
                <a:cs typeface="Geneva" pitchFamily="48" charset="0"/>
              </a:rPr>
              <a:t>Rate of photosynthesis</a:t>
            </a:r>
          </a:p>
          <a:p>
            <a:pPr algn="l"/>
            <a:r>
              <a:rPr kumimoji="0" lang="en-US" sz="1200" b="1">
                <a:ea typeface="Geneva" pitchFamily="48" charset="0"/>
                <a:cs typeface="Geneva" pitchFamily="48" charset="0"/>
              </a:rPr>
              <a:t>(measured by O</a:t>
            </a:r>
            <a:r>
              <a:rPr kumimoji="0" lang="en-US" sz="1200" b="1" baseline="-25000">
                <a:ea typeface="Geneva" pitchFamily="48" charset="0"/>
                <a:cs typeface="Geneva" pitchFamily="48" charset="0"/>
              </a:rPr>
              <a:t>2</a:t>
            </a:r>
            <a:r>
              <a:rPr kumimoji="0" lang="en-US" sz="1200" b="1">
                <a:ea typeface="Geneva" pitchFamily="48" charset="0"/>
                <a:cs typeface="Geneva" pitchFamily="48" charset="0"/>
              </a:rPr>
              <a:t> release)</a:t>
            </a:r>
          </a:p>
        </p:txBody>
      </p:sp>
      <p:sp>
        <p:nvSpPr>
          <p:cNvPr id="428047" name="Text Box 15"/>
          <p:cNvSpPr txBox="1">
            <a:spLocks noChangeArrowheads="1"/>
          </p:cNvSpPr>
          <p:nvPr/>
        </p:nvSpPr>
        <p:spPr bwMode="auto">
          <a:xfrm rot="-5428705">
            <a:off x="2693194" y="858044"/>
            <a:ext cx="15700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200" b="1">
                <a:ea typeface="Geneva" pitchFamily="48" charset="0"/>
                <a:cs typeface="Geneva" pitchFamily="48" charset="0"/>
              </a:rPr>
              <a:t>Absorption of light by</a:t>
            </a:r>
          </a:p>
          <a:p>
            <a:pPr algn="ctr"/>
            <a:r>
              <a:rPr kumimoji="0" lang="en-US" sz="1200" b="1">
                <a:ea typeface="Geneva" pitchFamily="48" charset="0"/>
                <a:cs typeface="Geneva" pitchFamily="48" charset="0"/>
              </a:rPr>
              <a:t>chloroplast pigments</a:t>
            </a:r>
          </a:p>
        </p:txBody>
      </p:sp>
      <p:sp>
        <p:nvSpPr>
          <p:cNvPr id="428048" name="Text Box 16"/>
          <p:cNvSpPr txBox="1">
            <a:spLocks noChangeArrowheads="1"/>
          </p:cNvSpPr>
          <p:nvPr/>
        </p:nvSpPr>
        <p:spPr bwMode="auto">
          <a:xfrm>
            <a:off x="5240338" y="5356225"/>
            <a:ext cx="6334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Filament</a:t>
            </a:r>
          </a:p>
          <a:p>
            <a:pPr algn="ctr">
              <a:lnSpc>
                <a:spcPct val="90000"/>
              </a:lnSpc>
            </a:pPr>
            <a:r>
              <a:rPr kumimoji="0" lang="en-US" sz="1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of alga</a:t>
            </a:r>
          </a:p>
        </p:txBody>
      </p:sp>
      <p:sp>
        <p:nvSpPr>
          <p:cNvPr id="428049" name="Line 17"/>
          <p:cNvSpPr>
            <a:spLocks noChangeShapeType="1"/>
          </p:cNvSpPr>
          <p:nvPr/>
        </p:nvSpPr>
        <p:spPr bwMode="auto">
          <a:xfrm flipH="1">
            <a:off x="4606925" y="5238750"/>
            <a:ext cx="311150" cy="225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8050" name="Line 18"/>
          <p:cNvSpPr>
            <a:spLocks noChangeShapeType="1"/>
          </p:cNvSpPr>
          <p:nvPr/>
        </p:nvSpPr>
        <p:spPr bwMode="auto">
          <a:xfrm>
            <a:off x="5559425" y="5680075"/>
            <a:ext cx="0" cy="231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8051" name="Text Box 19"/>
          <p:cNvSpPr txBox="1">
            <a:spLocks noChangeArrowheads="1"/>
          </p:cNvSpPr>
          <p:nvPr/>
        </p:nvSpPr>
        <p:spPr bwMode="auto">
          <a:xfrm>
            <a:off x="3846513" y="247650"/>
            <a:ext cx="5127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200" b="1">
                <a:ea typeface="Geneva" pitchFamily="48" charset="0"/>
                <a:cs typeface="Geneva" pitchFamily="48" charset="0"/>
              </a:rPr>
              <a:t>Chloro-</a:t>
            </a:r>
          </a:p>
          <a:p>
            <a:pPr algn="l"/>
            <a:r>
              <a:rPr kumimoji="0" lang="en-US" sz="800" b="1">
                <a:ea typeface="Geneva" pitchFamily="48" charset="0"/>
                <a:cs typeface="Geneva" pitchFamily="48" charset="0"/>
              </a:rPr>
              <a:t> </a:t>
            </a:r>
            <a:r>
              <a:rPr kumimoji="0" lang="en-US" sz="1200" b="1">
                <a:ea typeface="Geneva" pitchFamily="48" charset="0"/>
                <a:cs typeface="Geneva" pitchFamily="48" charset="0"/>
              </a:rPr>
              <a:t>phyll </a:t>
            </a:r>
            <a:r>
              <a:rPr kumimoji="0" lang="en-US" sz="1200" b="1" i="1">
                <a:ea typeface="Geneva" pitchFamily="48" charset="0"/>
                <a:cs typeface="Geneva" pitchFamily="48" charset="0"/>
              </a:rPr>
              <a:t>a</a:t>
            </a:r>
            <a:endParaRPr kumimoji="0" lang="en-US" sz="12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28052" name="Text Box 20"/>
          <p:cNvSpPr txBox="1">
            <a:spLocks noChangeArrowheads="1"/>
          </p:cNvSpPr>
          <p:nvPr/>
        </p:nvSpPr>
        <p:spPr bwMode="auto">
          <a:xfrm>
            <a:off x="4878388" y="474663"/>
            <a:ext cx="103346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Chlorophyll </a:t>
            </a:r>
            <a:r>
              <a:rPr kumimoji="0" lang="en-US" sz="1200" b="1" i="1">
                <a:ea typeface="Geneva" pitchFamily="48" charset="0"/>
                <a:cs typeface="Geneva" pitchFamily="48" charset="0"/>
              </a:rPr>
              <a:t>b</a:t>
            </a:r>
            <a:endParaRPr kumimoji="0" lang="en-US" sz="12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28053" name="Text Box 21"/>
          <p:cNvSpPr txBox="1">
            <a:spLocks noChangeArrowheads="1"/>
          </p:cNvSpPr>
          <p:nvPr/>
        </p:nvSpPr>
        <p:spPr bwMode="auto">
          <a:xfrm>
            <a:off x="5253038" y="1065213"/>
            <a:ext cx="103346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Carotenoids</a:t>
            </a:r>
          </a:p>
        </p:txBody>
      </p:sp>
      <p:sp>
        <p:nvSpPr>
          <p:cNvPr id="428054" name="Line 22"/>
          <p:cNvSpPr>
            <a:spLocks noChangeShapeType="1"/>
          </p:cNvSpPr>
          <p:nvPr/>
        </p:nvSpPr>
        <p:spPr bwMode="auto">
          <a:xfrm>
            <a:off x="4108450" y="638175"/>
            <a:ext cx="120650" cy="174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8055" name="Line 23"/>
          <p:cNvSpPr>
            <a:spLocks noChangeShapeType="1"/>
          </p:cNvSpPr>
          <p:nvPr/>
        </p:nvSpPr>
        <p:spPr bwMode="auto">
          <a:xfrm>
            <a:off x="4689475" y="546100"/>
            <a:ext cx="155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8056" name="Line 24"/>
          <p:cNvSpPr>
            <a:spLocks noChangeShapeType="1"/>
          </p:cNvSpPr>
          <p:nvPr/>
        </p:nvSpPr>
        <p:spPr bwMode="auto">
          <a:xfrm>
            <a:off x="5105400" y="1146175"/>
            <a:ext cx="117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28057" name="Text Box 25"/>
          <p:cNvSpPr txBox="1">
            <a:spLocks noChangeArrowheads="1"/>
          </p:cNvSpPr>
          <p:nvPr/>
        </p:nvSpPr>
        <p:spPr bwMode="auto">
          <a:xfrm>
            <a:off x="4964113" y="1878013"/>
            <a:ext cx="2619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500</a:t>
            </a:r>
          </a:p>
        </p:txBody>
      </p:sp>
      <p:sp>
        <p:nvSpPr>
          <p:cNvPr id="428058" name="Text Box 26"/>
          <p:cNvSpPr txBox="1">
            <a:spLocks noChangeArrowheads="1"/>
          </p:cNvSpPr>
          <p:nvPr/>
        </p:nvSpPr>
        <p:spPr bwMode="auto">
          <a:xfrm>
            <a:off x="3821113" y="1874838"/>
            <a:ext cx="2619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400</a:t>
            </a:r>
          </a:p>
        </p:txBody>
      </p:sp>
      <p:sp>
        <p:nvSpPr>
          <p:cNvPr id="428059" name="Text Box 27"/>
          <p:cNvSpPr txBox="1">
            <a:spLocks noChangeArrowheads="1"/>
          </p:cNvSpPr>
          <p:nvPr/>
        </p:nvSpPr>
        <p:spPr bwMode="auto">
          <a:xfrm>
            <a:off x="6129338" y="1878013"/>
            <a:ext cx="2619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600</a:t>
            </a:r>
          </a:p>
        </p:txBody>
      </p:sp>
      <p:sp>
        <p:nvSpPr>
          <p:cNvPr id="428060" name="Text Box 28"/>
          <p:cNvSpPr txBox="1">
            <a:spLocks noChangeArrowheads="1"/>
          </p:cNvSpPr>
          <p:nvPr/>
        </p:nvSpPr>
        <p:spPr bwMode="auto">
          <a:xfrm>
            <a:off x="7281863" y="1878013"/>
            <a:ext cx="2619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700</a:t>
            </a:r>
          </a:p>
        </p:txBody>
      </p:sp>
      <p:sp>
        <p:nvSpPr>
          <p:cNvPr id="428061" name="Text Box 29"/>
          <p:cNvSpPr txBox="1">
            <a:spLocks noChangeArrowheads="1"/>
          </p:cNvSpPr>
          <p:nvPr/>
        </p:nvSpPr>
        <p:spPr bwMode="auto">
          <a:xfrm>
            <a:off x="7288213" y="6386513"/>
            <a:ext cx="2619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700</a:t>
            </a:r>
          </a:p>
        </p:txBody>
      </p:sp>
      <p:sp>
        <p:nvSpPr>
          <p:cNvPr id="428062" name="Text Box 30"/>
          <p:cNvSpPr txBox="1">
            <a:spLocks noChangeArrowheads="1"/>
          </p:cNvSpPr>
          <p:nvPr/>
        </p:nvSpPr>
        <p:spPr bwMode="auto">
          <a:xfrm>
            <a:off x="6129338" y="6380163"/>
            <a:ext cx="2619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600</a:t>
            </a:r>
          </a:p>
        </p:txBody>
      </p:sp>
      <p:sp>
        <p:nvSpPr>
          <p:cNvPr id="428063" name="Text Box 31"/>
          <p:cNvSpPr txBox="1">
            <a:spLocks noChangeArrowheads="1"/>
          </p:cNvSpPr>
          <p:nvPr/>
        </p:nvSpPr>
        <p:spPr bwMode="auto">
          <a:xfrm>
            <a:off x="4986338" y="6383338"/>
            <a:ext cx="2619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500</a:t>
            </a:r>
          </a:p>
        </p:txBody>
      </p:sp>
      <p:sp>
        <p:nvSpPr>
          <p:cNvPr id="428064" name="Text Box 32"/>
          <p:cNvSpPr txBox="1">
            <a:spLocks noChangeArrowheads="1"/>
          </p:cNvSpPr>
          <p:nvPr/>
        </p:nvSpPr>
        <p:spPr bwMode="auto">
          <a:xfrm>
            <a:off x="3817938" y="6380163"/>
            <a:ext cx="2619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400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193800"/>
            <a:ext cx="8534400" cy="53927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/>
              <a:t>The action spectrum of photosynthesis was first demonstrated in 1883 by Theodor W. Engelmann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/>
              <a:t>In his experiment, he exposed different segments of a filamentous alga to different wavelengths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/>
              <a:t>Areas receiving wavelengths favorable to photosynthesis produced excess O</a:t>
            </a:r>
            <a:r>
              <a:rPr lang="en-US" baseline="-25000"/>
              <a:t>2</a:t>
            </a:r>
            <a:endParaRPr lang="en-US"/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/>
              <a:t>He used the growth of aerobic bacteria clustered along the alga as a measure of O</a:t>
            </a:r>
            <a:r>
              <a:rPr lang="en-US" baseline="-25000"/>
              <a:t>2</a:t>
            </a:r>
            <a:r>
              <a:rPr lang="en-US"/>
              <a:t> production</a:t>
            </a:r>
          </a:p>
        </p:txBody>
      </p:sp>
      <p:sp>
        <p:nvSpPr>
          <p:cNvPr id="267291" name="Line 2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67292" name="Line 2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67293" name="Text Box 29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9" name="Picture 9" descr="10_01VisSpectrumRainbow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38" y="401638"/>
            <a:ext cx="7883525" cy="6054725"/>
          </a:xfrm>
          <a:prstGeom prst="rect">
            <a:avLst/>
          </a:prstGeom>
          <a:noFill/>
        </p:spPr>
      </p:pic>
      <p:sp>
        <p:nvSpPr>
          <p:cNvPr id="394250" name="Rectangle 10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10-1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12850"/>
            <a:ext cx="8534400" cy="3981450"/>
          </a:xfrm>
        </p:spPr>
        <p:txBody>
          <a:bodyPr/>
          <a:lstStyle/>
          <a:p>
            <a:r>
              <a:rPr lang="en-US"/>
              <a:t>Chlorophyll </a:t>
            </a:r>
            <a:r>
              <a:rPr lang="en-US" i="1"/>
              <a:t>a</a:t>
            </a:r>
            <a:r>
              <a:rPr lang="en-US"/>
              <a:t> is the main photosynthetic pigment</a:t>
            </a:r>
          </a:p>
          <a:p>
            <a:r>
              <a:rPr lang="en-US"/>
              <a:t>Accessory pigments, such as </a:t>
            </a:r>
            <a:r>
              <a:rPr lang="en-US" b="1"/>
              <a:t>chlorophyll </a:t>
            </a:r>
            <a:r>
              <a:rPr lang="en-US" b="1" i="1"/>
              <a:t>b</a:t>
            </a:r>
            <a:r>
              <a:rPr lang="en-US"/>
              <a:t>, broaden the spectrum used for photosynthesis</a:t>
            </a:r>
          </a:p>
          <a:p>
            <a:r>
              <a:rPr lang="en-US"/>
              <a:t>Accessory pigments called </a:t>
            </a:r>
            <a:r>
              <a:rPr lang="en-US" b="1"/>
              <a:t>carotenoids </a:t>
            </a:r>
            <a:r>
              <a:rPr lang="en-US"/>
              <a:t>absorb excessive light that would damage chlorophyll</a:t>
            </a:r>
            <a:endParaRPr lang="en-US" i="1"/>
          </a:p>
        </p:txBody>
      </p:sp>
      <p:sp>
        <p:nvSpPr>
          <p:cNvPr id="269378" name="Line 6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69379" name="Line 6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69380" name="Text Box 68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9" name="Picture 5" descr="10_10ChlorophyllStructur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6263" y="133350"/>
            <a:ext cx="5451475" cy="6591300"/>
          </a:xfrm>
          <a:prstGeom prst="rect">
            <a:avLst/>
          </a:prstGeom>
          <a:noFill/>
        </p:spPr>
      </p:pic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10-10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5357813" y="960438"/>
            <a:ext cx="186531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Porphyrin ring:</a:t>
            </a:r>
          </a:p>
          <a:p>
            <a:pPr algn="l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light-absorbing</a:t>
            </a:r>
          </a:p>
          <a:p>
            <a:pPr algn="l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“head” of molecule;</a:t>
            </a:r>
          </a:p>
          <a:p>
            <a:pPr algn="l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note magnesium</a:t>
            </a:r>
          </a:p>
          <a:p>
            <a:pPr algn="l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atom at center</a:t>
            </a:r>
          </a:p>
        </p:txBody>
      </p:sp>
      <p:sp>
        <p:nvSpPr>
          <p:cNvPr id="431112" name="Text Box 8"/>
          <p:cNvSpPr txBox="1">
            <a:spLocks noChangeArrowheads="1"/>
          </p:cNvSpPr>
          <p:nvPr/>
        </p:nvSpPr>
        <p:spPr bwMode="auto">
          <a:xfrm>
            <a:off x="5757863" y="258763"/>
            <a:ext cx="1462087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in chlorophyll </a:t>
            </a:r>
            <a:r>
              <a:rPr kumimoji="0" lang="en-US" sz="1500" b="1" i="1">
                <a:ea typeface="Geneva" pitchFamily="48" charset="0"/>
                <a:cs typeface="Geneva" pitchFamily="48" charset="0"/>
              </a:rPr>
              <a:t>a</a:t>
            </a:r>
            <a:endParaRPr kumimoji="0" lang="en-US" sz="15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5332413" y="303213"/>
            <a:ext cx="2619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CH</a:t>
            </a:r>
            <a:r>
              <a:rPr kumimoji="0" lang="en-US" sz="1300" b="1" baseline="-25000">
                <a:ea typeface="Geneva" pitchFamily="48" charset="0"/>
                <a:cs typeface="Geneva" pitchFamily="48" charset="0"/>
              </a:rPr>
              <a:t>3</a:t>
            </a:r>
            <a:endParaRPr kumimoji="0" lang="en-US" sz="11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31114" name="Text Box 10"/>
          <p:cNvSpPr txBox="1">
            <a:spLocks noChangeArrowheads="1"/>
          </p:cNvSpPr>
          <p:nvPr/>
        </p:nvSpPr>
        <p:spPr bwMode="auto">
          <a:xfrm>
            <a:off x="4846638" y="4970463"/>
            <a:ext cx="270033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Hydrocarbon tail:</a:t>
            </a:r>
          </a:p>
          <a:p>
            <a:pPr algn="l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interacts with hydrophobic</a:t>
            </a:r>
          </a:p>
          <a:p>
            <a:pPr algn="l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regions of proteins inside</a:t>
            </a:r>
          </a:p>
          <a:p>
            <a:pPr algn="l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thylakoid membranes of</a:t>
            </a:r>
          </a:p>
          <a:p>
            <a:pPr algn="l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chloroplasts; H atoms not</a:t>
            </a:r>
          </a:p>
          <a:p>
            <a:pPr algn="l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shown</a:t>
            </a:r>
          </a:p>
          <a:p>
            <a:pPr algn="l">
              <a:lnSpc>
                <a:spcPct val="90000"/>
              </a:lnSpc>
            </a:pPr>
            <a:endParaRPr kumimoji="0" lang="en-US" sz="15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5332413" y="544513"/>
            <a:ext cx="3063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CHO</a:t>
            </a:r>
          </a:p>
        </p:txBody>
      </p:sp>
      <p:sp>
        <p:nvSpPr>
          <p:cNvPr id="431116" name="Text Box 12"/>
          <p:cNvSpPr txBox="1">
            <a:spLocks noChangeArrowheads="1"/>
          </p:cNvSpPr>
          <p:nvPr/>
        </p:nvSpPr>
        <p:spPr bwMode="auto">
          <a:xfrm>
            <a:off x="5761038" y="522288"/>
            <a:ext cx="1462087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in chlorophyll </a:t>
            </a:r>
            <a:r>
              <a:rPr kumimoji="0" lang="en-US" sz="1500" b="1" i="1">
                <a:ea typeface="Geneva" pitchFamily="48" charset="0"/>
                <a:cs typeface="Geneva" pitchFamily="48" charset="0"/>
              </a:rPr>
              <a:t>b</a:t>
            </a:r>
            <a:endParaRPr kumimoji="0" lang="en-US" sz="15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31117" name="AutoShape 13"/>
          <p:cNvSpPr>
            <a:spLocks/>
          </p:cNvSpPr>
          <p:nvPr/>
        </p:nvSpPr>
        <p:spPr bwMode="auto">
          <a:xfrm>
            <a:off x="4629150" y="3695700"/>
            <a:ext cx="152400" cy="2819400"/>
          </a:xfrm>
          <a:prstGeom prst="rightBrace">
            <a:avLst>
              <a:gd name="adj1" fmla="val 1541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76200"/>
            <a:ext cx="8534400" cy="503238"/>
          </a:xfrm>
        </p:spPr>
        <p:txBody>
          <a:bodyPr/>
          <a:lstStyle/>
          <a:p>
            <a:r>
              <a:rPr lang="en-US"/>
              <a:t>Excitation of Chlorophyll by Light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93800"/>
            <a:ext cx="8534400" cy="4346575"/>
          </a:xfrm>
        </p:spPr>
        <p:txBody>
          <a:bodyPr/>
          <a:lstStyle/>
          <a:p>
            <a:r>
              <a:rPr lang="en-US"/>
              <a:t>When a pigment absorbs light, it goes from a ground state to an excited state, which is unstable</a:t>
            </a:r>
          </a:p>
          <a:p>
            <a:r>
              <a:rPr lang="en-US"/>
              <a:t>When excited electrons fall back to the ground state, photons are given off, an afterglow called fluorescence</a:t>
            </a:r>
          </a:p>
          <a:p>
            <a:r>
              <a:rPr lang="en-US"/>
              <a:t>If illuminated, an isolated solution of chlorophyll will fluoresce, giving off light and heat</a:t>
            </a:r>
          </a:p>
        </p:txBody>
      </p:sp>
      <p:sp>
        <p:nvSpPr>
          <p:cNvPr id="271379" name="Line 19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71380" name="Line 2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71381" name="Text Box 21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3" name="Picture 5" descr="10_11-ExcitChlorophy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806450"/>
            <a:ext cx="8542337" cy="5243513"/>
          </a:xfrm>
          <a:prstGeom prst="rect">
            <a:avLst/>
          </a:prstGeom>
          <a:noFill/>
        </p:spPr>
      </p:pic>
      <p:sp>
        <p:nvSpPr>
          <p:cNvPr id="432134" name="Rectangle 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10-11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32135" name="Text Box 7"/>
          <p:cNvSpPr txBox="1">
            <a:spLocks noChangeArrowheads="1"/>
          </p:cNvSpPr>
          <p:nvPr/>
        </p:nvSpPr>
        <p:spPr bwMode="auto">
          <a:xfrm>
            <a:off x="366713" y="5621338"/>
            <a:ext cx="4989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(a) Excitation of isolated chlorophyll molecule</a:t>
            </a:r>
          </a:p>
        </p:txBody>
      </p:sp>
      <p:sp>
        <p:nvSpPr>
          <p:cNvPr id="432136" name="Text Box 8"/>
          <p:cNvSpPr txBox="1">
            <a:spLocks noChangeArrowheads="1"/>
          </p:cNvSpPr>
          <p:nvPr/>
        </p:nvSpPr>
        <p:spPr bwMode="auto">
          <a:xfrm>
            <a:off x="4897438" y="2217738"/>
            <a:ext cx="4905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Heat</a:t>
            </a:r>
          </a:p>
        </p:txBody>
      </p:sp>
      <p:sp>
        <p:nvSpPr>
          <p:cNvPr id="432137" name="Text Box 9"/>
          <p:cNvSpPr txBox="1">
            <a:spLocks noChangeArrowheads="1"/>
          </p:cNvSpPr>
          <p:nvPr/>
        </p:nvSpPr>
        <p:spPr bwMode="auto">
          <a:xfrm>
            <a:off x="3976688" y="1208088"/>
            <a:ext cx="8620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Excited</a:t>
            </a:r>
          </a:p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state</a:t>
            </a:r>
          </a:p>
        </p:txBody>
      </p:sp>
      <p:sp>
        <p:nvSpPr>
          <p:cNvPr id="432138" name="Text Box 10"/>
          <p:cNvSpPr txBox="1">
            <a:spLocks noChangeArrowheads="1"/>
          </p:cNvSpPr>
          <p:nvPr/>
        </p:nvSpPr>
        <p:spPr bwMode="auto">
          <a:xfrm>
            <a:off x="6021388" y="5614988"/>
            <a:ext cx="19637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(b) Fluorescence</a:t>
            </a:r>
          </a:p>
        </p:txBody>
      </p:sp>
      <p:sp>
        <p:nvSpPr>
          <p:cNvPr id="432139" name="Text Box 11"/>
          <p:cNvSpPr txBox="1">
            <a:spLocks noChangeArrowheads="1"/>
          </p:cNvSpPr>
          <p:nvPr/>
        </p:nvSpPr>
        <p:spPr bwMode="auto">
          <a:xfrm>
            <a:off x="1195388" y="4195763"/>
            <a:ext cx="8207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Photon</a:t>
            </a:r>
          </a:p>
        </p:txBody>
      </p:sp>
      <p:sp>
        <p:nvSpPr>
          <p:cNvPr id="432140" name="Text Box 12"/>
          <p:cNvSpPr txBox="1">
            <a:spLocks noChangeArrowheads="1"/>
          </p:cNvSpPr>
          <p:nvPr/>
        </p:nvSpPr>
        <p:spPr bwMode="auto">
          <a:xfrm>
            <a:off x="4052888" y="4310063"/>
            <a:ext cx="909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Ground</a:t>
            </a:r>
          </a:p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state</a:t>
            </a:r>
          </a:p>
        </p:txBody>
      </p:sp>
      <p:sp>
        <p:nvSpPr>
          <p:cNvPr id="432141" name="Text Box 13"/>
          <p:cNvSpPr txBox="1">
            <a:spLocks noChangeArrowheads="1"/>
          </p:cNvSpPr>
          <p:nvPr/>
        </p:nvSpPr>
        <p:spPr bwMode="auto">
          <a:xfrm>
            <a:off x="4411663" y="3713163"/>
            <a:ext cx="1544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Photon</a:t>
            </a:r>
          </a:p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(fluorescence)</a:t>
            </a:r>
          </a:p>
        </p:txBody>
      </p:sp>
      <p:sp>
        <p:nvSpPr>
          <p:cNvPr id="432142" name="Text Box 14"/>
          <p:cNvSpPr txBox="1">
            <a:spLocks noChangeArrowheads="1"/>
          </p:cNvSpPr>
          <p:nvPr/>
        </p:nvSpPr>
        <p:spPr bwMode="auto">
          <a:xfrm rot="-5400000">
            <a:off x="-591344" y="2759869"/>
            <a:ext cx="20558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Energy of electron</a:t>
            </a:r>
          </a:p>
        </p:txBody>
      </p:sp>
      <p:sp>
        <p:nvSpPr>
          <p:cNvPr id="432143" name="Text Box 15"/>
          <p:cNvSpPr txBox="1">
            <a:spLocks noChangeArrowheads="1"/>
          </p:cNvSpPr>
          <p:nvPr/>
        </p:nvSpPr>
        <p:spPr bwMode="auto">
          <a:xfrm>
            <a:off x="2884488" y="1385888"/>
            <a:ext cx="31273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18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8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32144" name="Line 16"/>
          <p:cNvSpPr>
            <a:spLocks noChangeShapeType="1"/>
          </p:cNvSpPr>
          <p:nvPr/>
        </p:nvSpPr>
        <p:spPr bwMode="auto">
          <a:xfrm flipH="1">
            <a:off x="3009900" y="1333500"/>
            <a:ext cx="901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32145" name="Line 17"/>
          <p:cNvSpPr>
            <a:spLocks noChangeShapeType="1"/>
          </p:cNvSpPr>
          <p:nvPr/>
        </p:nvSpPr>
        <p:spPr bwMode="auto">
          <a:xfrm>
            <a:off x="3121025" y="4435475"/>
            <a:ext cx="91757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32146" name="Text Box 18"/>
          <p:cNvSpPr txBox="1">
            <a:spLocks noChangeArrowheads="1"/>
          </p:cNvSpPr>
          <p:nvPr/>
        </p:nvSpPr>
        <p:spPr bwMode="auto">
          <a:xfrm>
            <a:off x="2376488" y="4475163"/>
            <a:ext cx="12906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Chlorophyll</a:t>
            </a:r>
          </a:p>
          <a:p>
            <a:pPr algn="ctr">
              <a:lnSpc>
                <a:spcPct val="90000"/>
              </a:lnSpc>
            </a:pPr>
            <a:r>
              <a:rPr kumimoji="0" lang="en-US" sz="18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molecule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76200"/>
            <a:ext cx="8534400" cy="914400"/>
          </a:xfrm>
        </p:spPr>
        <p:txBody>
          <a:bodyPr/>
          <a:lstStyle/>
          <a:p>
            <a:pPr marL="0" indent="0"/>
            <a:r>
              <a:rPr lang="en-US"/>
              <a:t>A Photosystem: A Reaction-Center Complex Associated with Light-Harvesting Complexes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193800"/>
            <a:ext cx="8534400" cy="3740150"/>
          </a:xfrm>
        </p:spPr>
        <p:txBody>
          <a:bodyPr/>
          <a:lstStyle/>
          <a:p>
            <a:r>
              <a:rPr lang="en-US"/>
              <a:t>A </a:t>
            </a:r>
            <a:r>
              <a:rPr lang="en-US" b="1"/>
              <a:t>photosystem </a:t>
            </a:r>
            <a:r>
              <a:rPr lang="en-US"/>
              <a:t>consists of a </a:t>
            </a:r>
            <a:r>
              <a:rPr lang="en-US" b="1"/>
              <a:t>reaction-center complex </a:t>
            </a:r>
            <a:r>
              <a:rPr lang="en-US"/>
              <a:t>(a type of protein complex) surrounded by light-harvesting complexes</a:t>
            </a:r>
          </a:p>
          <a:p>
            <a:r>
              <a:rPr lang="en-US"/>
              <a:t>The </a:t>
            </a:r>
            <a:r>
              <a:rPr lang="en-US" b="1"/>
              <a:t>light-harvesting complexes </a:t>
            </a:r>
            <a:r>
              <a:rPr lang="en-US"/>
              <a:t>(pigment molecules bound to proteins) funnel the energy of photons to the reaction center</a:t>
            </a:r>
          </a:p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en-US"/>
          </a:p>
        </p:txBody>
      </p:sp>
      <p:sp>
        <p:nvSpPr>
          <p:cNvPr id="273412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73413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12850"/>
            <a:ext cx="8534400" cy="3225800"/>
          </a:xfrm>
        </p:spPr>
        <p:txBody>
          <a:bodyPr/>
          <a:lstStyle/>
          <a:p>
            <a:r>
              <a:rPr lang="en-US"/>
              <a:t>A </a:t>
            </a:r>
            <a:r>
              <a:rPr lang="en-US" b="1"/>
              <a:t>primary electron acceptor </a:t>
            </a:r>
            <a:r>
              <a:rPr lang="en-US"/>
              <a:t>in the reaction center accepts an excited electron from chlorophyll </a:t>
            </a:r>
            <a:r>
              <a:rPr lang="en-US" i="1"/>
              <a:t>a</a:t>
            </a:r>
            <a:endParaRPr lang="en-US"/>
          </a:p>
          <a:p>
            <a:r>
              <a:rPr lang="en-US"/>
              <a:t>Solar-powered transfer of an electron from a chlorophyll </a:t>
            </a:r>
            <a:r>
              <a:rPr lang="en-US" i="1"/>
              <a:t>a </a:t>
            </a:r>
            <a:r>
              <a:rPr lang="en-US"/>
              <a:t>molecule to the primary electron acceptor is the first step of the light reactions</a:t>
            </a:r>
          </a:p>
        </p:txBody>
      </p:sp>
      <p:sp>
        <p:nvSpPr>
          <p:cNvPr id="339972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39973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7" name="Picture 5" descr="10_12HarvestLigh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850" y="139700"/>
            <a:ext cx="6462713" cy="6578600"/>
          </a:xfrm>
          <a:prstGeom prst="rect">
            <a:avLst/>
          </a:prstGeom>
          <a:noFill/>
        </p:spPr>
      </p:pic>
      <p:sp>
        <p:nvSpPr>
          <p:cNvPr id="433158" name="Rectangle 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10-12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33159" name="Text Box 7"/>
          <p:cNvSpPr txBox="1">
            <a:spLocks noChangeArrowheads="1"/>
          </p:cNvSpPr>
          <p:nvPr/>
        </p:nvSpPr>
        <p:spPr bwMode="auto">
          <a:xfrm>
            <a:off x="4837113" y="5938838"/>
            <a:ext cx="29956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THYLAKOID SPACE</a:t>
            </a:r>
          </a:p>
          <a:p>
            <a:pPr algn="ctr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(INTERIOR OF THYLAKOID)</a:t>
            </a:r>
          </a:p>
        </p:txBody>
      </p:sp>
      <p:sp>
        <p:nvSpPr>
          <p:cNvPr id="433160" name="Text Box 8"/>
          <p:cNvSpPr txBox="1">
            <a:spLocks noChangeArrowheads="1"/>
          </p:cNvSpPr>
          <p:nvPr/>
        </p:nvSpPr>
        <p:spPr bwMode="auto">
          <a:xfrm>
            <a:off x="6764338" y="287338"/>
            <a:ext cx="998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STROMA</a:t>
            </a:r>
          </a:p>
        </p:txBody>
      </p:sp>
      <p:sp>
        <p:nvSpPr>
          <p:cNvPr id="433161" name="Text Box 9"/>
          <p:cNvSpPr txBox="1">
            <a:spLocks noChangeArrowheads="1"/>
          </p:cNvSpPr>
          <p:nvPr/>
        </p:nvSpPr>
        <p:spPr bwMode="auto">
          <a:xfrm>
            <a:off x="4932363" y="3103563"/>
            <a:ext cx="25241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20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8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33162" name="Text Box 10"/>
          <p:cNvSpPr txBox="1">
            <a:spLocks noChangeArrowheads="1"/>
          </p:cNvSpPr>
          <p:nvPr/>
        </p:nvSpPr>
        <p:spPr bwMode="auto">
          <a:xfrm>
            <a:off x="6700838" y="5157788"/>
            <a:ext cx="11636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Pigment</a:t>
            </a:r>
          </a:p>
          <a:p>
            <a:pPr algn="l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molecules</a:t>
            </a:r>
          </a:p>
        </p:txBody>
      </p:sp>
      <p:sp>
        <p:nvSpPr>
          <p:cNvPr id="433163" name="Text Box 11"/>
          <p:cNvSpPr txBox="1">
            <a:spLocks noChangeArrowheads="1"/>
          </p:cNvSpPr>
          <p:nvPr/>
        </p:nvSpPr>
        <p:spPr bwMode="auto">
          <a:xfrm>
            <a:off x="2024063" y="465138"/>
            <a:ext cx="8207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Photon</a:t>
            </a:r>
          </a:p>
        </p:txBody>
      </p:sp>
      <p:sp>
        <p:nvSpPr>
          <p:cNvPr id="433164" name="Text Box 12"/>
          <p:cNvSpPr txBox="1">
            <a:spLocks noChangeArrowheads="1"/>
          </p:cNvSpPr>
          <p:nvPr/>
        </p:nvSpPr>
        <p:spPr bwMode="auto">
          <a:xfrm>
            <a:off x="2678113" y="5224463"/>
            <a:ext cx="1036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Transfer</a:t>
            </a:r>
          </a:p>
          <a:p>
            <a:pPr algn="l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of energy</a:t>
            </a:r>
          </a:p>
        </p:txBody>
      </p:sp>
      <p:sp>
        <p:nvSpPr>
          <p:cNvPr id="433165" name="Text Box 13"/>
          <p:cNvSpPr txBox="1">
            <a:spLocks noChangeArrowheads="1"/>
          </p:cNvSpPr>
          <p:nvPr/>
        </p:nvSpPr>
        <p:spPr bwMode="auto">
          <a:xfrm>
            <a:off x="4021138" y="5167313"/>
            <a:ext cx="15700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Special pair of</a:t>
            </a:r>
          </a:p>
          <a:p>
            <a:pPr algn="l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chlorophyll </a:t>
            </a:r>
            <a:r>
              <a:rPr kumimoji="0" lang="en-US" sz="1700" b="1" i="1">
                <a:ea typeface="Geneva" pitchFamily="48" charset="0"/>
                <a:cs typeface="Geneva" pitchFamily="48" charset="0"/>
              </a:rPr>
              <a:t>a</a:t>
            </a:r>
          </a:p>
          <a:p>
            <a:pPr algn="l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molecules</a:t>
            </a:r>
          </a:p>
        </p:txBody>
      </p:sp>
      <p:sp>
        <p:nvSpPr>
          <p:cNvPr id="433166" name="Text Box 14"/>
          <p:cNvSpPr txBox="1">
            <a:spLocks noChangeArrowheads="1"/>
          </p:cNvSpPr>
          <p:nvPr/>
        </p:nvSpPr>
        <p:spPr bwMode="auto">
          <a:xfrm rot="-5400000">
            <a:off x="399256" y="3432969"/>
            <a:ext cx="21701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Thylakoid membrane</a:t>
            </a:r>
          </a:p>
        </p:txBody>
      </p:sp>
      <p:sp>
        <p:nvSpPr>
          <p:cNvPr id="433167" name="Text Box 15"/>
          <p:cNvSpPr txBox="1">
            <a:spLocks noChangeArrowheads="1"/>
          </p:cNvSpPr>
          <p:nvPr/>
        </p:nvSpPr>
        <p:spPr bwMode="auto">
          <a:xfrm>
            <a:off x="4275138" y="328613"/>
            <a:ext cx="144303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Photosystem</a:t>
            </a:r>
          </a:p>
        </p:txBody>
      </p:sp>
      <p:sp>
        <p:nvSpPr>
          <p:cNvPr id="433168" name="Text Box 16"/>
          <p:cNvSpPr txBox="1">
            <a:spLocks noChangeArrowheads="1"/>
          </p:cNvSpPr>
          <p:nvPr/>
        </p:nvSpPr>
        <p:spPr bwMode="auto">
          <a:xfrm>
            <a:off x="6850063" y="763588"/>
            <a:ext cx="9223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Primary</a:t>
            </a:r>
          </a:p>
          <a:p>
            <a:pPr algn="l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electron</a:t>
            </a:r>
          </a:p>
          <a:p>
            <a:pPr algn="l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acceptor</a:t>
            </a:r>
          </a:p>
        </p:txBody>
      </p:sp>
      <p:sp>
        <p:nvSpPr>
          <p:cNvPr id="433169" name="Text Box 17"/>
          <p:cNvSpPr txBox="1">
            <a:spLocks noChangeArrowheads="1"/>
          </p:cNvSpPr>
          <p:nvPr/>
        </p:nvSpPr>
        <p:spPr bwMode="auto">
          <a:xfrm>
            <a:off x="4948238" y="855663"/>
            <a:ext cx="16017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Reaction-center</a:t>
            </a:r>
          </a:p>
          <a:p>
            <a:pPr algn="l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complex</a:t>
            </a:r>
          </a:p>
        </p:txBody>
      </p:sp>
      <p:sp>
        <p:nvSpPr>
          <p:cNvPr id="433170" name="Text Box 18"/>
          <p:cNvSpPr txBox="1">
            <a:spLocks noChangeArrowheads="1"/>
          </p:cNvSpPr>
          <p:nvPr/>
        </p:nvSpPr>
        <p:spPr bwMode="auto">
          <a:xfrm>
            <a:off x="3275013" y="839788"/>
            <a:ext cx="159861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600" b="1">
                <a:ea typeface="Geneva" pitchFamily="48" charset="0"/>
                <a:cs typeface="Geneva" pitchFamily="48" charset="0"/>
              </a:rPr>
              <a:t>Light-harvesting</a:t>
            </a:r>
          </a:p>
          <a:p>
            <a:pPr algn="l"/>
            <a:r>
              <a:rPr kumimoji="0" lang="en-US" sz="1600" b="1">
                <a:ea typeface="Geneva" pitchFamily="48" charset="0"/>
                <a:cs typeface="Geneva" pitchFamily="48" charset="0"/>
              </a:rPr>
              <a:t>complexes</a:t>
            </a:r>
          </a:p>
        </p:txBody>
      </p:sp>
      <p:sp>
        <p:nvSpPr>
          <p:cNvPr id="433171" name="Line 19"/>
          <p:cNvSpPr>
            <a:spLocks noChangeShapeType="1"/>
          </p:cNvSpPr>
          <p:nvPr/>
        </p:nvSpPr>
        <p:spPr bwMode="auto">
          <a:xfrm flipV="1">
            <a:off x="5048250" y="895350"/>
            <a:ext cx="179070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33172" name="Line 20"/>
          <p:cNvSpPr>
            <a:spLocks noChangeShapeType="1"/>
          </p:cNvSpPr>
          <p:nvPr/>
        </p:nvSpPr>
        <p:spPr bwMode="auto">
          <a:xfrm flipV="1">
            <a:off x="5029200" y="1320800"/>
            <a:ext cx="219075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33173" name="Line 21"/>
          <p:cNvSpPr>
            <a:spLocks noChangeShapeType="1"/>
          </p:cNvSpPr>
          <p:nvPr/>
        </p:nvSpPr>
        <p:spPr bwMode="auto">
          <a:xfrm>
            <a:off x="3902075" y="1355725"/>
            <a:ext cx="168275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33174" name="Line 22"/>
          <p:cNvSpPr>
            <a:spLocks noChangeShapeType="1"/>
          </p:cNvSpPr>
          <p:nvPr/>
        </p:nvSpPr>
        <p:spPr bwMode="auto">
          <a:xfrm>
            <a:off x="3895725" y="1355725"/>
            <a:ext cx="103505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33175" name="AutoShape 23"/>
          <p:cNvSpPr>
            <a:spLocks/>
          </p:cNvSpPr>
          <p:nvPr/>
        </p:nvSpPr>
        <p:spPr bwMode="auto">
          <a:xfrm rot="-5384736">
            <a:off x="4857750" y="-973137"/>
            <a:ext cx="180975" cy="3298825"/>
          </a:xfrm>
          <a:prstGeom prst="rightBrace">
            <a:avLst>
              <a:gd name="adj1" fmla="val 160171"/>
              <a:gd name="adj2" fmla="val 4953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33176" name="AutoShape 24"/>
          <p:cNvSpPr>
            <a:spLocks/>
          </p:cNvSpPr>
          <p:nvPr/>
        </p:nvSpPr>
        <p:spPr bwMode="auto">
          <a:xfrm rot="-10824950">
            <a:off x="1641475" y="2212975"/>
            <a:ext cx="123825" cy="2746375"/>
          </a:xfrm>
          <a:prstGeom prst="rightBrace">
            <a:avLst>
              <a:gd name="adj1" fmla="val 194892"/>
              <a:gd name="adj2" fmla="val 4953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33177" name="Line 25"/>
          <p:cNvSpPr>
            <a:spLocks noChangeShapeType="1"/>
          </p:cNvSpPr>
          <p:nvPr/>
        </p:nvSpPr>
        <p:spPr bwMode="auto">
          <a:xfrm flipV="1">
            <a:off x="3105150" y="3984625"/>
            <a:ext cx="809625" cy="1231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33178" name="Line 26"/>
          <p:cNvSpPr>
            <a:spLocks noChangeShapeType="1"/>
          </p:cNvSpPr>
          <p:nvPr/>
        </p:nvSpPr>
        <p:spPr bwMode="auto">
          <a:xfrm flipH="1">
            <a:off x="4730750" y="4079875"/>
            <a:ext cx="473075" cy="1022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33179" name="Line 27"/>
          <p:cNvSpPr>
            <a:spLocks noChangeShapeType="1"/>
          </p:cNvSpPr>
          <p:nvPr/>
        </p:nvSpPr>
        <p:spPr bwMode="auto">
          <a:xfrm flipH="1">
            <a:off x="4730750" y="4083050"/>
            <a:ext cx="69850" cy="1022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33180" name="Line 28"/>
          <p:cNvSpPr>
            <a:spLocks noChangeShapeType="1"/>
          </p:cNvSpPr>
          <p:nvPr/>
        </p:nvSpPr>
        <p:spPr bwMode="auto">
          <a:xfrm>
            <a:off x="6264275" y="3679825"/>
            <a:ext cx="685800" cy="146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33181" name="Line 29"/>
          <p:cNvSpPr>
            <a:spLocks noChangeShapeType="1"/>
          </p:cNvSpPr>
          <p:nvPr/>
        </p:nvSpPr>
        <p:spPr bwMode="auto">
          <a:xfrm>
            <a:off x="5921375" y="4333875"/>
            <a:ext cx="1028700" cy="806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19200"/>
            <a:ext cx="8897938" cy="4587875"/>
          </a:xfrm>
        </p:spPr>
        <p:txBody>
          <a:bodyPr/>
          <a:lstStyle/>
          <a:p>
            <a:r>
              <a:rPr lang="en-US"/>
              <a:t>There are two types of photosystems in the thylakoid membrane</a:t>
            </a:r>
          </a:p>
          <a:p>
            <a:r>
              <a:rPr lang="en-US" b="1"/>
              <a:t>Photosystem II (PS II) </a:t>
            </a:r>
            <a:r>
              <a:rPr lang="en-US"/>
              <a:t>functions first (the numbers reflect order of discovery) and is best at absorbing a wavelength of 680 nm</a:t>
            </a:r>
          </a:p>
          <a:p>
            <a:r>
              <a:rPr lang="en-US"/>
              <a:t>The reaction-center chlorophyll </a:t>
            </a:r>
            <a:r>
              <a:rPr lang="en-US" i="1"/>
              <a:t>a</a:t>
            </a:r>
            <a:r>
              <a:rPr lang="en-US"/>
              <a:t> of PS II is called P680</a:t>
            </a:r>
          </a:p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r>
              <a:rPr lang="en-US"/>
              <a:t>  </a:t>
            </a:r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77513" name="Line 9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3200" y="1219200"/>
            <a:ext cx="8534400" cy="2311400"/>
          </a:xfrm>
        </p:spPr>
        <p:txBody>
          <a:bodyPr/>
          <a:lstStyle/>
          <a:p>
            <a:r>
              <a:rPr lang="en-US" b="1"/>
              <a:t>Photosystem I (PS I) </a:t>
            </a:r>
            <a:r>
              <a:rPr lang="en-US"/>
              <a:t>is best at absorbing a wavelength of 700 nm</a:t>
            </a:r>
          </a:p>
          <a:p>
            <a:r>
              <a:rPr lang="en-US"/>
              <a:t>The reaction-center chlorophyll </a:t>
            </a:r>
            <a:r>
              <a:rPr lang="en-US" i="1"/>
              <a:t>a</a:t>
            </a:r>
            <a:r>
              <a:rPr lang="en-US"/>
              <a:t> of PS I is called P700</a:t>
            </a:r>
          </a:p>
        </p:txBody>
      </p:sp>
      <p:sp>
        <p:nvSpPr>
          <p:cNvPr id="582659" name="Line 3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8266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82661" name="Text Box 5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76200"/>
            <a:ext cx="8534400" cy="503238"/>
          </a:xfrm>
        </p:spPr>
        <p:txBody>
          <a:bodyPr/>
          <a:lstStyle/>
          <a:p>
            <a:r>
              <a:rPr lang="en-US"/>
              <a:t>Linear Electron Flow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3" y="1209675"/>
            <a:ext cx="8534400" cy="3168650"/>
          </a:xfrm>
        </p:spPr>
        <p:txBody>
          <a:bodyPr/>
          <a:lstStyle/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/>
              <a:t>During the light reactions, there are two possible routes for electron flow: cyclic and linear</a:t>
            </a:r>
          </a:p>
          <a:p>
            <a:r>
              <a:rPr lang="en-US" b="1"/>
              <a:t>Linear electron flow</a:t>
            </a:r>
            <a:r>
              <a:rPr lang="en-US"/>
              <a:t>, the primary pathway, involves both photosystems and produces ATP and NADPH using light energy</a:t>
            </a:r>
          </a:p>
        </p:txBody>
      </p:sp>
      <p:sp>
        <p:nvSpPr>
          <p:cNvPr id="327684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27685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219325"/>
          </a:xfrm>
        </p:spPr>
        <p:txBody>
          <a:bodyPr/>
          <a:lstStyle/>
          <a:p>
            <a:r>
              <a:rPr lang="en-US"/>
              <a:t>Photosynthesis occurs in plants, algae, certain other protists, and some prokaryotes</a:t>
            </a:r>
          </a:p>
          <a:p>
            <a:r>
              <a:rPr lang="en-US"/>
              <a:t>These organisms feed not only themselves but also most of the living world</a:t>
            </a:r>
          </a:p>
        </p:txBody>
      </p:sp>
      <p:sp>
        <p:nvSpPr>
          <p:cNvPr id="243730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95725" y="5972175"/>
            <a:ext cx="2286000" cy="3810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0" lang="en-US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BioFlix: Photosynthesis</a:t>
            </a:r>
            <a:endParaRPr kumimoji="0" 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3731" name="Picture 19" descr="play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6700" y="5899150"/>
            <a:ext cx="990600" cy="544513"/>
          </a:xfrm>
          <a:prstGeom prst="rect">
            <a:avLst/>
          </a:prstGeom>
          <a:noFill/>
        </p:spPr>
      </p:pic>
      <p:sp>
        <p:nvSpPr>
          <p:cNvPr id="243732" name="Line 20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43733" name="Line 21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43734" name="Text Box 22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12850"/>
            <a:ext cx="8534400" cy="2676525"/>
          </a:xfrm>
        </p:spPr>
        <p:txBody>
          <a:bodyPr/>
          <a:lstStyle/>
          <a:p>
            <a:r>
              <a:rPr lang="en-US"/>
              <a:t>A photon hits a pigment and its energy is passed among pigment molecules until it excites P680</a:t>
            </a:r>
          </a:p>
          <a:p>
            <a:r>
              <a:rPr lang="en-US"/>
              <a:t>An excited electron from P680 is transferred to the primary electron acceptor</a:t>
            </a:r>
          </a:p>
        </p:txBody>
      </p:sp>
      <p:sp>
        <p:nvSpPr>
          <p:cNvPr id="386052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86053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82" name="Picture 6" descr="10_13LinearElectronFlow_1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990600"/>
            <a:ext cx="8555037" cy="4876800"/>
          </a:xfrm>
          <a:prstGeom prst="rect">
            <a:avLst/>
          </a:prstGeom>
          <a:noFill/>
        </p:spPr>
      </p:pic>
      <p:sp>
        <p:nvSpPr>
          <p:cNvPr id="434183" name="Text Box 7"/>
          <p:cNvSpPr txBox="1">
            <a:spLocks noChangeArrowheads="1"/>
          </p:cNvSpPr>
          <p:nvPr/>
        </p:nvSpPr>
        <p:spPr bwMode="auto">
          <a:xfrm>
            <a:off x="2995613" y="4786313"/>
            <a:ext cx="7667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Pigment</a:t>
            </a:r>
          </a:p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molecules</a:t>
            </a:r>
          </a:p>
        </p:txBody>
      </p:sp>
      <p:sp>
        <p:nvSpPr>
          <p:cNvPr id="434184" name="Line 8"/>
          <p:cNvSpPr>
            <a:spLocks noChangeShapeType="1"/>
          </p:cNvSpPr>
          <p:nvPr/>
        </p:nvSpPr>
        <p:spPr bwMode="auto">
          <a:xfrm>
            <a:off x="2498725" y="4705350"/>
            <a:ext cx="466725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34185" name="Line 9"/>
          <p:cNvSpPr>
            <a:spLocks noChangeShapeType="1"/>
          </p:cNvSpPr>
          <p:nvPr/>
        </p:nvSpPr>
        <p:spPr bwMode="auto">
          <a:xfrm flipV="1">
            <a:off x="2381250" y="4867275"/>
            <a:ext cx="587375" cy="149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34186" name="Text Box 10"/>
          <p:cNvSpPr txBox="1">
            <a:spLocks noChangeArrowheads="1"/>
          </p:cNvSpPr>
          <p:nvPr/>
        </p:nvSpPr>
        <p:spPr bwMode="auto">
          <a:xfrm>
            <a:off x="490538" y="3729038"/>
            <a:ext cx="4048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434187" name="Text Box 11"/>
          <p:cNvSpPr txBox="1">
            <a:spLocks noChangeArrowheads="1"/>
          </p:cNvSpPr>
          <p:nvPr/>
        </p:nvSpPr>
        <p:spPr bwMode="auto">
          <a:xfrm>
            <a:off x="1852613" y="3411538"/>
            <a:ext cx="4048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P680</a:t>
            </a:r>
          </a:p>
        </p:txBody>
      </p:sp>
      <p:sp>
        <p:nvSpPr>
          <p:cNvPr id="434188" name="Line 12"/>
          <p:cNvSpPr>
            <a:spLocks noChangeShapeType="1"/>
          </p:cNvSpPr>
          <p:nvPr/>
        </p:nvSpPr>
        <p:spPr bwMode="auto">
          <a:xfrm flipV="1">
            <a:off x="1819275" y="3546475"/>
            <a:ext cx="1524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34189" name="Line 13"/>
          <p:cNvSpPr>
            <a:spLocks noChangeShapeType="1"/>
          </p:cNvSpPr>
          <p:nvPr/>
        </p:nvSpPr>
        <p:spPr bwMode="auto">
          <a:xfrm flipH="1" flipV="1">
            <a:off x="1965325" y="3540125"/>
            <a:ext cx="9525" cy="10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34190" name="Text Box 14"/>
          <p:cNvSpPr txBox="1">
            <a:spLocks noChangeArrowheads="1"/>
          </p:cNvSpPr>
          <p:nvPr/>
        </p:nvSpPr>
        <p:spPr bwMode="auto">
          <a:xfrm>
            <a:off x="1620838" y="2274888"/>
            <a:ext cx="4048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100" b="1" i="1">
              <a:ea typeface="Geneva" pitchFamily="48" charset="0"/>
              <a:cs typeface="Geneva" pitchFamily="48" charset="0"/>
            </a:endParaRPr>
          </a:p>
        </p:txBody>
      </p:sp>
      <p:sp>
        <p:nvSpPr>
          <p:cNvPr id="434192" name="Oval 16"/>
          <p:cNvSpPr>
            <a:spLocks noChangeArrowheads="1"/>
          </p:cNvSpPr>
          <p:nvPr/>
        </p:nvSpPr>
        <p:spPr bwMode="auto">
          <a:xfrm>
            <a:off x="2070100" y="2111375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34193" name="Text Box 17"/>
          <p:cNvSpPr txBox="1">
            <a:spLocks noChangeArrowheads="1"/>
          </p:cNvSpPr>
          <p:nvPr/>
        </p:nvSpPr>
        <p:spPr bwMode="auto">
          <a:xfrm>
            <a:off x="2106613" y="2128838"/>
            <a:ext cx="1031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</a:p>
        </p:txBody>
      </p:sp>
      <p:sp>
        <p:nvSpPr>
          <p:cNvPr id="434194" name="Oval 18"/>
          <p:cNvSpPr>
            <a:spLocks noChangeArrowheads="1"/>
          </p:cNvSpPr>
          <p:nvPr/>
        </p:nvSpPr>
        <p:spPr bwMode="auto">
          <a:xfrm>
            <a:off x="323850" y="3714750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34195" name="Text Box 19"/>
          <p:cNvSpPr txBox="1">
            <a:spLocks noChangeArrowheads="1"/>
          </p:cNvSpPr>
          <p:nvPr/>
        </p:nvSpPr>
        <p:spPr bwMode="auto">
          <a:xfrm>
            <a:off x="363538" y="3735388"/>
            <a:ext cx="1031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1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434196" name="Rectangle 20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10-13-1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34197" name="Text Box 21"/>
          <p:cNvSpPr txBox="1">
            <a:spLocks noChangeArrowheads="1"/>
          </p:cNvSpPr>
          <p:nvPr/>
        </p:nvSpPr>
        <p:spPr bwMode="auto">
          <a:xfrm>
            <a:off x="1284288" y="5348288"/>
            <a:ext cx="10906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Photosystem </a:t>
            </a:r>
            <a:r>
              <a:rPr kumimoji="0" lang="en-US" sz="12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II</a:t>
            </a:r>
            <a:endParaRPr kumimoji="0" lang="en-US" sz="1200" b="1">
              <a:ea typeface="Geneva" pitchFamily="48" charset="0"/>
              <a:cs typeface="Geneva" pitchFamily="48" charset="0"/>
            </a:endParaRPr>
          </a:p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(PS </a:t>
            </a:r>
            <a:r>
              <a:rPr kumimoji="0" lang="en-US" sz="12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II</a:t>
            </a:r>
            <a:r>
              <a:rPr kumimoji="0" lang="en-US" sz="1200" b="1">
                <a:ea typeface="Geneva" pitchFamily="48" charset="0"/>
                <a:cs typeface="Geneva" pitchFamily="48" charset="0"/>
              </a:rPr>
              <a:t>)</a:t>
            </a:r>
          </a:p>
        </p:txBody>
      </p:sp>
      <p:sp>
        <p:nvSpPr>
          <p:cNvPr id="434198" name="Text Box 22"/>
          <p:cNvSpPr txBox="1">
            <a:spLocks noChangeArrowheads="1"/>
          </p:cNvSpPr>
          <p:nvPr/>
        </p:nvSpPr>
        <p:spPr bwMode="auto">
          <a:xfrm>
            <a:off x="1493838" y="1674813"/>
            <a:ext cx="7064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Primary</a:t>
            </a:r>
          </a:p>
          <a:p>
            <a:pPr algn="ctr">
              <a:lnSpc>
                <a:spcPct val="90000"/>
              </a:lnSpc>
            </a:pPr>
            <a:r>
              <a:rPr kumimoji="0" lang="en-US" sz="1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acceptor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06500"/>
            <a:ext cx="8534400" cy="4187825"/>
          </a:xfrm>
        </p:spPr>
        <p:txBody>
          <a:bodyPr/>
          <a:lstStyle/>
          <a:p>
            <a:r>
              <a:rPr lang="en-US"/>
              <a:t>P680</a:t>
            </a:r>
            <a:r>
              <a:rPr lang="en-US" baseline="30000"/>
              <a:t>+</a:t>
            </a:r>
            <a:r>
              <a:rPr lang="en-US"/>
              <a:t> (P680 that is missing an electron) is a very strong oxidizing agent</a:t>
            </a:r>
          </a:p>
          <a:p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O is split by enzymes, and the electrons are transferred from the hydrogen atoms to P680</a:t>
            </a:r>
            <a:r>
              <a:rPr lang="en-US" baseline="30000"/>
              <a:t>+</a:t>
            </a:r>
            <a:r>
              <a:rPr lang="en-US"/>
              <a:t>, thus reducing it to P680</a:t>
            </a:r>
          </a:p>
          <a:p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 is released as a by-product of this reaction</a:t>
            </a:r>
          </a:p>
          <a:p>
            <a:endParaRPr lang="en-US"/>
          </a:p>
        </p:txBody>
      </p:sp>
      <p:sp>
        <p:nvSpPr>
          <p:cNvPr id="387076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87077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090" name="Picture 2" descr="10_13LinearElectronFlow_2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990600"/>
            <a:ext cx="8555037" cy="4876800"/>
          </a:xfrm>
          <a:prstGeom prst="rect">
            <a:avLst/>
          </a:prstGeom>
          <a:noFill/>
        </p:spPr>
      </p:pic>
      <p:sp>
        <p:nvSpPr>
          <p:cNvPr id="601091" name="Text Box 3"/>
          <p:cNvSpPr txBox="1">
            <a:spLocks noChangeArrowheads="1"/>
          </p:cNvSpPr>
          <p:nvPr/>
        </p:nvSpPr>
        <p:spPr bwMode="auto">
          <a:xfrm>
            <a:off x="2995613" y="4786313"/>
            <a:ext cx="7667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Pigment</a:t>
            </a:r>
          </a:p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molecules</a:t>
            </a:r>
          </a:p>
        </p:txBody>
      </p:sp>
      <p:sp>
        <p:nvSpPr>
          <p:cNvPr id="601092" name="Line 4"/>
          <p:cNvSpPr>
            <a:spLocks noChangeShapeType="1"/>
          </p:cNvSpPr>
          <p:nvPr/>
        </p:nvSpPr>
        <p:spPr bwMode="auto">
          <a:xfrm>
            <a:off x="2498725" y="4705350"/>
            <a:ext cx="469900" cy="161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1093" name="Line 5"/>
          <p:cNvSpPr>
            <a:spLocks noChangeShapeType="1"/>
          </p:cNvSpPr>
          <p:nvPr/>
        </p:nvSpPr>
        <p:spPr bwMode="auto">
          <a:xfrm flipV="1">
            <a:off x="2381250" y="4864100"/>
            <a:ext cx="587375" cy="149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1094" name="Text Box 6"/>
          <p:cNvSpPr txBox="1">
            <a:spLocks noChangeArrowheads="1"/>
          </p:cNvSpPr>
          <p:nvPr/>
        </p:nvSpPr>
        <p:spPr bwMode="auto">
          <a:xfrm>
            <a:off x="490538" y="3729038"/>
            <a:ext cx="4048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601095" name="Text Box 7"/>
          <p:cNvSpPr txBox="1">
            <a:spLocks noChangeArrowheads="1"/>
          </p:cNvSpPr>
          <p:nvPr/>
        </p:nvSpPr>
        <p:spPr bwMode="auto">
          <a:xfrm>
            <a:off x="1852613" y="3411538"/>
            <a:ext cx="4048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P680</a:t>
            </a:r>
          </a:p>
        </p:txBody>
      </p:sp>
      <p:sp>
        <p:nvSpPr>
          <p:cNvPr id="601096" name="Line 8"/>
          <p:cNvSpPr>
            <a:spLocks noChangeShapeType="1"/>
          </p:cNvSpPr>
          <p:nvPr/>
        </p:nvSpPr>
        <p:spPr bwMode="auto">
          <a:xfrm flipV="1">
            <a:off x="1816100" y="3546475"/>
            <a:ext cx="1524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1097" name="Line 9"/>
          <p:cNvSpPr>
            <a:spLocks noChangeShapeType="1"/>
          </p:cNvSpPr>
          <p:nvPr/>
        </p:nvSpPr>
        <p:spPr bwMode="auto">
          <a:xfrm flipH="1" flipV="1">
            <a:off x="1962150" y="3540125"/>
            <a:ext cx="9525" cy="10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1098" name="Text Box 10"/>
          <p:cNvSpPr txBox="1">
            <a:spLocks noChangeArrowheads="1"/>
          </p:cNvSpPr>
          <p:nvPr/>
        </p:nvSpPr>
        <p:spPr bwMode="auto">
          <a:xfrm>
            <a:off x="1722438" y="2274888"/>
            <a:ext cx="2143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100" b="1" i="1">
              <a:ea typeface="Geneva" pitchFamily="48" charset="0"/>
              <a:cs typeface="Geneva" pitchFamily="48" charset="0"/>
            </a:endParaRPr>
          </a:p>
        </p:txBody>
      </p:sp>
      <p:sp>
        <p:nvSpPr>
          <p:cNvPr id="601099" name="Text Box 11"/>
          <p:cNvSpPr txBox="1">
            <a:spLocks noChangeArrowheads="1"/>
          </p:cNvSpPr>
          <p:nvPr/>
        </p:nvSpPr>
        <p:spPr bwMode="auto">
          <a:xfrm>
            <a:off x="1493838" y="1674813"/>
            <a:ext cx="7064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Primary</a:t>
            </a:r>
          </a:p>
          <a:p>
            <a:pPr algn="ctr">
              <a:lnSpc>
                <a:spcPct val="90000"/>
              </a:lnSpc>
            </a:pPr>
            <a:r>
              <a:rPr kumimoji="0" lang="en-US" sz="1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acceptor</a:t>
            </a:r>
          </a:p>
        </p:txBody>
      </p:sp>
      <p:sp>
        <p:nvSpPr>
          <p:cNvPr id="601100" name="Oval 12"/>
          <p:cNvSpPr>
            <a:spLocks noChangeArrowheads="1"/>
          </p:cNvSpPr>
          <p:nvPr/>
        </p:nvSpPr>
        <p:spPr bwMode="auto">
          <a:xfrm>
            <a:off x="2070100" y="2111375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1101" name="Text Box 13"/>
          <p:cNvSpPr txBox="1">
            <a:spLocks noChangeArrowheads="1"/>
          </p:cNvSpPr>
          <p:nvPr/>
        </p:nvSpPr>
        <p:spPr bwMode="auto">
          <a:xfrm>
            <a:off x="2106613" y="2128838"/>
            <a:ext cx="1031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1102" name="Oval 14"/>
          <p:cNvSpPr>
            <a:spLocks noChangeArrowheads="1"/>
          </p:cNvSpPr>
          <p:nvPr/>
        </p:nvSpPr>
        <p:spPr bwMode="auto">
          <a:xfrm>
            <a:off x="323850" y="3714750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1103" name="Text Box 15"/>
          <p:cNvSpPr txBox="1">
            <a:spLocks noChangeArrowheads="1"/>
          </p:cNvSpPr>
          <p:nvPr/>
        </p:nvSpPr>
        <p:spPr bwMode="auto">
          <a:xfrm>
            <a:off x="363538" y="3735388"/>
            <a:ext cx="1031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1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1104" name="Text Box 16"/>
          <p:cNvSpPr txBox="1">
            <a:spLocks noChangeArrowheads="1"/>
          </p:cNvSpPr>
          <p:nvPr/>
        </p:nvSpPr>
        <p:spPr bwMode="auto">
          <a:xfrm>
            <a:off x="1166813" y="2963863"/>
            <a:ext cx="2143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100" b="1" i="1">
              <a:ea typeface="Geneva" pitchFamily="48" charset="0"/>
              <a:cs typeface="Geneva" pitchFamily="48" charset="0"/>
            </a:endParaRPr>
          </a:p>
        </p:txBody>
      </p:sp>
      <p:sp>
        <p:nvSpPr>
          <p:cNvPr id="601105" name="Text Box 17"/>
          <p:cNvSpPr txBox="1">
            <a:spLocks noChangeArrowheads="1"/>
          </p:cNvSpPr>
          <p:nvPr/>
        </p:nvSpPr>
        <p:spPr bwMode="auto">
          <a:xfrm>
            <a:off x="1233488" y="3163888"/>
            <a:ext cx="2143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100" b="1" i="1"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1106" name="Text Box 18"/>
          <p:cNvSpPr txBox="1">
            <a:spLocks noChangeArrowheads="1"/>
          </p:cNvSpPr>
          <p:nvPr/>
        </p:nvSpPr>
        <p:spPr bwMode="auto">
          <a:xfrm>
            <a:off x="430213" y="2436813"/>
            <a:ext cx="3063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2 H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+</a:t>
            </a:r>
          </a:p>
        </p:txBody>
      </p:sp>
      <p:sp>
        <p:nvSpPr>
          <p:cNvPr id="601107" name="Text Box 19"/>
          <p:cNvSpPr txBox="1">
            <a:spLocks noChangeArrowheads="1"/>
          </p:cNvSpPr>
          <p:nvPr/>
        </p:nvSpPr>
        <p:spPr bwMode="auto">
          <a:xfrm>
            <a:off x="506413" y="2770188"/>
            <a:ext cx="2492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  <a:r>
              <a:rPr kumimoji="0" lang="en-US" sz="13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endParaRPr kumimoji="0" lang="en-US" sz="1300" b="1" baseline="30000">
              <a:solidFill>
                <a:schemeClr val="bg1"/>
              </a:solidFill>
              <a:ea typeface="Geneva" pitchFamily="48" charset="0"/>
              <a:cs typeface="Geneva" pitchFamily="48" charset="0"/>
            </a:endParaRPr>
          </a:p>
        </p:txBody>
      </p:sp>
      <p:sp>
        <p:nvSpPr>
          <p:cNvPr id="601108" name="Text Box 20"/>
          <p:cNvSpPr txBox="1">
            <a:spLocks noChangeArrowheads="1"/>
          </p:cNvSpPr>
          <p:nvPr/>
        </p:nvSpPr>
        <p:spPr bwMode="auto">
          <a:xfrm>
            <a:off x="490538" y="2598738"/>
            <a:ext cx="182562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+</a:t>
            </a:r>
            <a:endParaRPr kumimoji="0" lang="en-US" sz="1300" b="1" baseline="30000">
              <a:ea typeface="Geneva" pitchFamily="48" charset="0"/>
              <a:cs typeface="Geneva" pitchFamily="48" charset="0"/>
            </a:endParaRPr>
          </a:p>
        </p:txBody>
      </p:sp>
      <p:sp>
        <p:nvSpPr>
          <p:cNvPr id="601109" name="Oval 21"/>
          <p:cNvSpPr>
            <a:spLocks noChangeArrowheads="1"/>
          </p:cNvSpPr>
          <p:nvPr/>
        </p:nvSpPr>
        <p:spPr bwMode="auto">
          <a:xfrm>
            <a:off x="955675" y="2714625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1110" name="Text Box 22"/>
          <p:cNvSpPr txBox="1">
            <a:spLocks noChangeArrowheads="1"/>
          </p:cNvSpPr>
          <p:nvPr/>
        </p:nvSpPr>
        <p:spPr bwMode="auto">
          <a:xfrm>
            <a:off x="992188" y="2732088"/>
            <a:ext cx="1031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3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1111" name="Text Box 23"/>
          <p:cNvSpPr txBox="1">
            <a:spLocks noChangeArrowheads="1"/>
          </p:cNvSpPr>
          <p:nvPr/>
        </p:nvSpPr>
        <p:spPr bwMode="auto">
          <a:xfrm>
            <a:off x="1036638" y="2328863"/>
            <a:ext cx="3063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H</a:t>
            </a:r>
            <a:r>
              <a:rPr kumimoji="0" lang="en-US" sz="13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  <a:endParaRPr kumimoji="0" lang="en-US" sz="1300" b="1" baseline="30000">
              <a:solidFill>
                <a:schemeClr val="bg1"/>
              </a:solidFill>
              <a:ea typeface="Geneva" pitchFamily="48" charset="0"/>
              <a:cs typeface="Geneva" pitchFamily="48" charset="0"/>
            </a:endParaRPr>
          </a:p>
        </p:txBody>
      </p:sp>
      <p:sp>
        <p:nvSpPr>
          <p:cNvPr id="601112" name="Text Box 24"/>
          <p:cNvSpPr txBox="1">
            <a:spLocks noChangeArrowheads="1"/>
          </p:cNvSpPr>
          <p:nvPr/>
        </p:nvSpPr>
        <p:spPr bwMode="auto">
          <a:xfrm>
            <a:off x="246063" y="2792413"/>
            <a:ext cx="3063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baseline="30000">
                <a:ea typeface="Geneva" pitchFamily="48" charset="0"/>
                <a:cs typeface="Geneva" pitchFamily="48" charset="0"/>
              </a:rPr>
              <a:t>1</a:t>
            </a:r>
            <a:r>
              <a:rPr kumimoji="0" lang="en-US" sz="1100" b="1">
                <a:ea typeface="Geneva" pitchFamily="48" charset="0"/>
                <a:cs typeface="Geneva" pitchFamily="48" charset="0"/>
              </a:rPr>
              <a:t>/</a:t>
            </a:r>
            <a:r>
              <a:rPr kumimoji="0" lang="en-US" sz="11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1300" b="1" baseline="30000">
              <a:ea typeface="Geneva" pitchFamily="48" charset="0"/>
              <a:cs typeface="Geneva" pitchFamily="48" charset="0"/>
            </a:endParaRPr>
          </a:p>
        </p:txBody>
      </p:sp>
      <p:sp>
        <p:nvSpPr>
          <p:cNvPr id="601113" name="Rectangle 2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10-13-2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01114" name="Text Box 26"/>
          <p:cNvSpPr txBox="1">
            <a:spLocks noChangeArrowheads="1"/>
          </p:cNvSpPr>
          <p:nvPr/>
        </p:nvSpPr>
        <p:spPr bwMode="auto">
          <a:xfrm>
            <a:off x="1284288" y="5348288"/>
            <a:ext cx="10906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Photosystem </a:t>
            </a:r>
            <a:r>
              <a:rPr kumimoji="0" lang="en-US" sz="12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II</a:t>
            </a:r>
            <a:endParaRPr kumimoji="0" lang="en-US" sz="1200" b="1">
              <a:ea typeface="Geneva" pitchFamily="48" charset="0"/>
              <a:cs typeface="Geneva" pitchFamily="48" charset="0"/>
            </a:endParaRPr>
          </a:p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(PS </a:t>
            </a:r>
            <a:r>
              <a:rPr kumimoji="0" lang="en-US" sz="12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II</a:t>
            </a:r>
            <a:r>
              <a:rPr kumimoji="0" lang="en-US" sz="1200" b="1">
                <a:ea typeface="Geneva" pitchFamily="48" charset="0"/>
                <a:cs typeface="Geneva" pitchFamily="48" charset="0"/>
              </a:rPr>
              <a:t>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193800"/>
            <a:ext cx="8534400" cy="4438650"/>
          </a:xfrm>
        </p:spPr>
        <p:txBody>
          <a:bodyPr/>
          <a:lstStyle/>
          <a:p>
            <a:r>
              <a:rPr lang="en-US"/>
              <a:t>Each electron “falls” down an electron transport chain from the primary electron acceptor of PS II to PS I</a:t>
            </a:r>
          </a:p>
          <a:p>
            <a:r>
              <a:rPr lang="en-US"/>
              <a:t>Energy released by the fall drives the creation of a proton gradient across the thylakoid membrane</a:t>
            </a:r>
          </a:p>
          <a:p>
            <a:r>
              <a:rPr lang="en-US"/>
              <a:t>Diffusion of H</a:t>
            </a:r>
            <a:r>
              <a:rPr lang="en-US" baseline="30000"/>
              <a:t>+</a:t>
            </a:r>
            <a:r>
              <a:rPr lang="en-US"/>
              <a:t> (protons) across the membrane drives ATP synthesis</a:t>
            </a:r>
          </a:p>
        </p:txBody>
      </p:sp>
      <p:sp>
        <p:nvSpPr>
          <p:cNvPr id="388100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88101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38" name="Picture 2" descr="10_13LinearElectronFlow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990600"/>
            <a:ext cx="8555037" cy="4876800"/>
          </a:xfrm>
          <a:prstGeom prst="rect">
            <a:avLst/>
          </a:prstGeom>
          <a:noFill/>
        </p:spPr>
      </p:pic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2995613" y="4786313"/>
            <a:ext cx="7667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Pigment</a:t>
            </a:r>
          </a:p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molecules</a:t>
            </a:r>
          </a:p>
        </p:txBody>
      </p:sp>
      <p:sp>
        <p:nvSpPr>
          <p:cNvPr id="603140" name="Line 4"/>
          <p:cNvSpPr>
            <a:spLocks noChangeShapeType="1"/>
          </p:cNvSpPr>
          <p:nvPr/>
        </p:nvSpPr>
        <p:spPr bwMode="auto">
          <a:xfrm>
            <a:off x="2498725" y="4705350"/>
            <a:ext cx="469900" cy="161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3141" name="Line 5"/>
          <p:cNvSpPr>
            <a:spLocks noChangeShapeType="1"/>
          </p:cNvSpPr>
          <p:nvPr/>
        </p:nvSpPr>
        <p:spPr bwMode="auto">
          <a:xfrm flipV="1">
            <a:off x="2381250" y="4864100"/>
            <a:ext cx="587375" cy="149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3142" name="Text Box 6"/>
          <p:cNvSpPr txBox="1">
            <a:spLocks noChangeArrowheads="1"/>
          </p:cNvSpPr>
          <p:nvPr/>
        </p:nvSpPr>
        <p:spPr bwMode="auto">
          <a:xfrm>
            <a:off x="490538" y="3729038"/>
            <a:ext cx="4048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603143" name="Text Box 7"/>
          <p:cNvSpPr txBox="1">
            <a:spLocks noChangeArrowheads="1"/>
          </p:cNvSpPr>
          <p:nvPr/>
        </p:nvSpPr>
        <p:spPr bwMode="auto">
          <a:xfrm>
            <a:off x="1852613" y="3411538"/>
            <a:ext cx="4048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P680</a:t>
            </a:r>
          </a:p>
        </p:txBody>
      </p:sp>
      <p:sp>
        <p:nvSpPr>
          <p:cNvPr id="603144" name="Line 8"/>
          <p:cNvSpPr>
            <a:spLocks noChangeShapeType="1"/>
          </p:cNvSpPr>
          <p:nvPr/>
        </p:nvSpPr>
        <p:spPr bwMode="auto">
          <a:xfrm flipV="1">
            <a:off x="1816100" y="3546475"/>
            <a:ext cx="1524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3145" name="Line 9"/>
          <p:cNvSpPr>
            <a:spLocks noChangeShapeType="1"/>
          </p:cNvSpPr>
          <p:nvPr/>
        </p:nvSpPr>
        <p:spPr bwMode="auto">
          <a:xfrm flipH="1" flipV="1">
            <a:off x="1965325" y="3540125"/>
            <a:ext cx="9525" cy="10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3146" name="Text Box 10"/>
          <p:cNvSpPr txBox="1">
            <a:spLocks noChangeArrowheads="1"/>
          </p:cNvSpPr>
          <p:nvPr/>
        </p:nvSpPr>
        <p:spPr bwMode="auto">
          <a:xfrm>
            <a:off x="1722438" y="2274888"/>
            <a:ext cx="2143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100" b="1" i="1">
              <a:ea typeface="Geneva" pitchFamily="48" charset="0"/>
              <a:cs typeface="Geneva" pitchFamily="48" charset="0"/>
            </a:endParaRPr>
          </a:p>
        </p:txBody>
      </p:sp>
      <p:sp>
        <p:nvSpPr>
          <p:cNvPr id="603147" name="Text Box 11"/>
          <p:cNvSpPr txBox="1">
            <a:spLocks noChangeArrowheads="1"/>
          </p:cNvSpPr>
          <p:nvPr/>
        </p:nvSpPr>
        <p:spPr bwMode="auto">
          <a:xfrm>
            <a:off x="1493838" y="1674813"/>
            <a:ext cx="7064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Primary</a:t>
            </a:r>
          </a:p>
          <a:p>
            <a:pPr algn="ctr">
              <a:lnSpc>
                <a:spcPct val="90000"/>
              </a:lnSpc>
            </a:pPr>
            <a:r>
              <a:rPr kumimoji="0" lang="en-US" sz="1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acceptor</a:t>
            </a:r>
          </a:p>
        </p:txBody>
      </p:sp>
      <p:sp>
        <p:nvSpPr>
          <p:cNvPr id="603148" name="Oval 12"/>
          <p:cNvSpPr>
            <a:spLocks noChangeArrowheads="1"/>
          </p:cNvSpPr>
          <p:nvPr/>
        </p:nvSpPr>
        <p:spPr bwMode="auto">
          <a:xfrm>
            <a:off x="2070100" y="2111375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3149" name="Text Box 13"/>
          <p:cNvSpPr txBox="1">
            <a:spLocks noChangeArrowheads="1"/>
          </p:cNvSpPr>
          <p:nvPr/>
        </p:nvSpPr>
        <p:spPr bwMode="auto">
          <a:xfrm>
            <a:off x="2106613" y="2128838"/>
            <a:ext cx="1031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3150" name="Oval 14"/>
          <p:cNvSpPr>
            <a:spLocks noChangeArrowheads="1"/>
          </p:cNvSpPr>
          <p:nvPr/>
        </p:nvSpPr>
        <p:spPr bwMode="auto">
          <a:xfrm>
            <a:off x="323850" y="3714750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3151" name="Text Box 15"/>
          <p:cNvSpPr txBox="1">
            <a:spLocks noChangeArrowheads="1"/>
          </p:cNvSpPr>
          <p:nvPr/>
        </p:nvSpPr>
        <p:spPr bwMode="auto">
          <a:xfrm>
            <a:off x="363538" y="3735388"/>
            <a:ext cx="1031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1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3152" name="Text Box 16"/>
          <p:cNvSpPr txBox="1">
            <a:spLocks noChangeArrowheads="1"/>
          </p:cNvSpPr>
          <p:nvPr/>
        </p:nvSpPr>
        <p:spPr bwMode="auto">
          <a:xfrm>
            <a:off x="1166813" y="2963863"/>
            <a:ext cx="2143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100" b="1" i="1">
              <a:ea typeface="Geneva" pitchFamily="48" charset="0"/>
              <a:cs typeface="Geneva" pitchFamily="48" charset="0"/>
            </a:endParaRPr>
          </a:p>
        </p:txBody>
      </p:sp>
      <p:sp>
        <p:nvSpPr>
          <p:cNvPr id="603153" name="Text Box 17"/>
          <p:cNvSpPr txBox="1">
            <a:spLocks noChangeArrowheads="1"/>
          </p:cNvSpPr>
          <p:nvPr/>
        </p:nvSpPr>
        <p:spPr bwMode="auto">
          <a:xfrm>
            <a:off x="1233488" y="3163888"/>
            <a:ext cx="2143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100" b="1" i="1"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3154" name="Text Box 18"/>
          <p:cNvSpPr txBox="1">
            <a:spLocks noChangeArrowheads="1"/>
          </p:cNvSpPr>
          <p:nvPr/>
        </p:nvSpPr>
        <p:spPr bwMode="auto">
          <a:xfrm>
            <a:off x="430213" y="2436813"/>
            <a:ext cx="3063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2 H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+</a:t>
            </a:r>
          </a:p>
        </p:txBody>
      </p:sp>
      <p:sp>
        <p:nvSpPr>
          <p:cNvPr id="603155" name="Text Box 19"/>
          <p:cNvSpPr txBox="1">
            <a:spLocks noChangeArrowheads="1"/>
          </p:cNvSpPr>
          <p:nvPr/>
        </p:nvSpPr>
        <p:spPr bwMode="auto">
          <a:xfrm>
            <a:off x="506413" y="2770188"/>
            <a:ext cx="2492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  <a:r>
              <a:rPr kumimoji="0" lang="en-US" sz="13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endParaRPr kumimoji="0" lang="en-US" sz="1300" b="1" baseline="30000">
              <a:solidFill>
                <a:schemeClr val="bg1"/>
              </a:solidFill>
              <a:ea typeface="Geneva" pitchFamily="48" charset="0"/>
              <a:cs typeface="Geneva" pitchFamily="48" charset="0"/>
            </a:endParaRPr>
          </a:p>
        </p:txBody>
      </p:sp>
      <p:sp>
        <p:nvSpPr>
          <p:cNvPr id="603156" name="Text Box 20"/>
          <p:cNvSpPr txBox="1">
            <a:spLocks noChangeArrowheads="1"/>
          </p:cNvSpPr>
          <p:nvPr/>
        </p:nvSpPr>
        <p:spPr bwMode="auto">
          <a:xfrm>
            <a:off x="490538" y="2598738"/>
            <a:ext cx="182562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+</a:t>
            </a:r>
            <a:endParaRPr kumimoji="0" lang="en-US" sz="1300" b="1" baseline="30000">
              <a:ea typeface="Geneva" pitchFamily="48" charset="0"/>
              <a:cs typeface="Geneva" pitchFamily="48" charset="0"/>
            </a:endParaRPr>
          </a:p>
        </p:txBody>
      </p:sp>
      <p:sp>
        <p:nvSpPr>
          <p:cNvPr id="603157" name="Oval 21"/>
          <p:cNvSpPr>
            <a:spLocks noChangeArrowheads="1"/>
          </p:cNvSpPr>
          <p:nvPr/>
        </p:nvSpPr>
        <p:spPr bwMode="auto">
          <a:xfrm>
            <a:off x="955675" y="2714625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3158" name="Text Box 22"/>
          <p:cNvSpPr txBox="1">
            <a:spLocks noChangeArrowheads="1"/>
          </p:cNvSpPr>
          <p:nvPr/>
        </p:nvSpPr>
        <p:spPr bwMode="auto">
          <a:xfrm>
            <a:off x="992188" y="2732088"/>
            <a:ext cx="1031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3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3159" name="Text Box 23"/>
          <p:cNvSpPr txBox="1">
            <a:spLocks noChangeArrowheads="1"/>
          </p:cNvSpPr>
          <p:nvPr/>
        </p:nvSpPr>
        <p:spPr bwMode="auto">
          <a:xfrm>
            <a:off x="1036638" y="2328863"/>
            <a:ext cx="3063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H</a:t>
            </a:r>
            <a:r>
              <a:rPr kumimoji="0" lang="en-US" sz="13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  <a:endParaRPr kumimoji="0" lang="en-US" sz="1300" b="1" baseline="30000">
              <a:solidFill>
                <a:schemeClr val="bg1"/>
              </a:solidFill>
              <a:ea typeface="Geneva" pitchFamily="48" charset="0"/>
              <a:cs typeface="Geneva" pitchFamily="48" charset="0"/>
            </a:endParaRPr>
          </a:p>
        </p:txBody>
      </p:sp>
      <p:sp>
        <p:nvSpPr>
          <p:cNvPr id="603160" name="Text Box 24"/>
          <p:cNvSpPr txBox="1">
            <a:spLocks noChangeArrowheads="1"/>
          </p:cNvSpPr>
          <p:nvPr/>
        </p:nvSpPr>
        <p:spPr bwMode="auto">
          <a:xfrm>
            <a:off x="246063" y="2792413"/>
            <a:ext cx="3063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baseline="30000">
                <a:ea typeface="Geneva" pitchFamily="48" charset="0"/>
                <a:cs typeface="Geneva" pitchFamily="48" charset="0"/>
              </a:rPr>
              <a:t>1</a:t>
            </a:r>
            <a:r>
              <a:rPr kumimoji="0" lang="en-US" sz="1100" b="1">
                <a:ea typeface="Geneva" pitchFamily="48" charset="0"/>
                <a:cs typeface="Geneva" pitchFamily="48" charset="0"/>
              </a:rPr>
              <a:t>/</a:t>
            </a:r>
            <a:r>
              <a:rPr kumimoji="0" lang="en-US" sz="11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1300" b="1" baseline="30000">
              <a:ea typeface="Geneva" pitchFamily="48" charset="0"/>
              <a:cs typeface="Geneva" pitchFamily="48" charset="0"/>
            </a:endParaRPr>
          </a:p>
        </p:txBody>
      </p:sp>
      <p:sp>
        <p:nvSpPr>
          <p:cNvPr id="603161" name="Oval 25"/>
          <p:cNvSpPr>
            <a:spLocks noChangeArrowheads="1"/>
          </p:cNvSpPr>
          <p:nvPr/>
        </p:nvSpPr>
        <p:spPr bwMode="auto">
          <a:xfrm>
            <a:off x="3902075" y="1657350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3162" name="Text Box 26"/>
          <p:cNvSpPr txBox="1">
            <a:spLocks noChangeArrowheads="1"/>
          </p:cNvSpPr>
          <p:nvPr/>
        </p:nvSpPr>
        <p:spPr bwMode="auto">
          <a:xfrm>
            <a:off x="3938588" y="1674813"/>
            <a:ext cx="1031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4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3163" name="Text Box 27"/>
          <p:cNvSpPr txBox="1">
            <a:spLocks noChangeArrowheads="1"/>
          </p:cNvSpPr>
          <p:nvPr/>
        </p:nvSpPr>
        <p:spPr bwMode="auto">
          <a:xfrm>
            <a:off x="2897188" y="2039938"/>
            <a:ext cx="26511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Pq</a:t>
            </a:r>
          </a:p>
        </p:txBody>
      </p:sp>
      <p:sp>
        <p:nvSpPr>
          <p:cNvPr id="603164" name="Text Box 28"/>
          <p:cNvSpPr txBox="1">
            <a:spLocks noChangeArrowheads="1"/>
          </p:cNvSpPr>
          <p:nvPr/>
        </p:nvSpPr>
        <p:spPr bwMode="auto">
          <a:xfrm>
            <a:off x="4649788" y="2881313"/>
            <a:ext cx="26511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Pc</a:t>
            </a:r>
          </a:p>
        </p:txBody>
      </p:sp>
      <p:sp>
        <p:nvSpPr>
          <p:cNvPr id="603165" name="Text Box 29"/>
          <p:cNvSpPr txBox="1">
            <a:spLocks noChangeArrowheads="1"/>
          </p:cNvSpPr>
          <p:nvPr/>
        </p:nvSpPr>
        <p:spPr bwMode="auto">
          <a:xfrm>
            <a:off x="3560763" y="2363788"/>
            <a:ext cx="874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Cytochrome</a:t>
            </a:r>
          </a:p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complex</a:t>
            </a:r>
          </a:p>
        </p:txBody>
      </p:sp>
      <p:sp>
        <p:nvSpPr>
          <p:cNvPr id="603166" name="Text Box 30"/>
          <p:cNvSpPr txBox="1">
            <a:spLocks noChangeArrowheads="1"/>
          </p:cNvSpPr>
          <p:nvPr/>
        </p:nvSpPr>
        <p:spPr bwMode="auto">
          <a:xfrm rot="1324060">
            <a:off x="3201988" y="1900238"/>
            <a:ext cx="170338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Electron transport chain</a:t>
            </a:r>
          </a:p>
        </p:txBody>
      </p:sp>
      <p:sp>
        <p:nvSpPr>
          <p:cNvPr id="603167" name="Oval 31"/>
          <p:cNvSpPr>
            <a:spLocks noChangeArrowheads="1"/>
          </p:cNvSpPr>
          <p:nvPr/>
        </p:nvSpPr>
        <p:spPr bwMode="auto">
          <a:xfrm>
            <a:off x="3732213" y="3336925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3168" name="Text Box 32"/>
          <p:cNvSpPr txBox="1">
            <a:spLocks noChangeArrowheads="1"/>
          </p:cNvSpPr>
          <p:nvPr/>
        </p:nvSpPr>
        <p:spPr bwMode="auto">
          <a:xfrm>
            <a:off x="3771900" y="3357563"/>
            <a:ext cx="10318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5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3169" name="Text Box 33"/>
          <p:cNvSpPr txBox="1">
            <a:spLocks noChangeArrowheads="1"/>
          </p:cNvSpPr>
          <p:nvPr/>
        </p:nvSpPr>
        <p:spPr bwMode="auto">
          <a:xfrm>
            <a:off x="3594100" y="4135438"/>
            <a:ext cx="4048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ATP</a:t>
            </a:r>
          </a:p>
        </p:txBody>
      </p:sp>
      <p:sp>
        <p:nvSpPr>
          <p:cNvPr id="603170" name="Rectangle 3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10-13-3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03171" name="Text Box 35"/>
          <p:cNvSpPr txBox="1">
            <a:spLocks noChangeArrowheads="1"/>
          </p:cNvSpPr>
          <p:nvPr/>
        </p:nvSpPr>
        <p:spPr bwMode="auto">
          <a:xfrm>
            <a:off x="1284288" y="5348288"/>
            <a:ext cx="10906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Photosystem </a:t>
            </a:r>
            <a:r>
              <a:rPr kumimoji="0" lang="en-US" sz="12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II</a:t>
            </a:r>
            <a:endParaRPr kumimoji="0" lang="en-US" sz="1200" b="1">
              <a:ea typeface="Geneva" pitchFamily="48" charset="0"/>
              <a:cs typeface="Geneva" pitchFamily="48" charset="0"/>
            </a:endParaRPr>
          </a:p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(PS </a:t>
            </a:r>
            <a:r>
              <a:rPr kumimoji="0" lang="en-US" sz="12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II</a:t>
            </a:r>
            <a:r>
              <a:rPr kumimoji="0" lang="en-US" sz="1200" b="1">
                <a:ea typeface="Geneva" pitchFamily="48" charset="0"/>
                <a:cs typeface="Geneva" pitchFamily="48" charset="0"/>
              </a:rPr>
              <a:t>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12850"/>
            <a:ext cx="8534400" cy="3225800"/>
          </a:xfrm>
        </p:spPr>
        <p:txBody>
          <a:bodyPr/>
          <a:lstStyle/>
          <a:p>
            <a:r>
              <a:rPr lang="en-US"/>
              <a:t>In PS I (like PS II), transferred light energy excites P700, which loses an electron to an electron acceptor</a:t>
            </a:r>
          </a:p>
          <a:p>
            <a:r>
              <a:rPr lang="en-US"/>
              <a:t>P700</a:t>
            </a:r>
            <a:r>
              <a:rPr lang="en-US" baseline="30000"/>
              <a:t>+</a:t>
            </a:r>
            <a:r>
              <a:rPr lang="en-US"/>
              <a:t> (P700 that is missing an electron) accepts an electron passed down from PS II via the electron transport chain</a:t>
            </a:r>
          </a:p>
        </p:txBody>
      </p:sp>
      <p:sp>
        <p:nvSpPr>
          <p:cNvPr id="389124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89125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6" name="Picture 2" descr="10_13LinearElectronFlow_4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990600"/>
            <a:ext cx="8555037" cy="4876800"/>
          </a:xfrm>
          <a:prstGeom prst="rect">
            <a:avLst/>
          </a:prstGeom>
          <a:noFill/>
        </p:spPr>
      </p:pic>
      <p:sp>
        <p:nvSpPr>
          <p:cNvPr id="605187" name="Text Box 3"/>
          <p:cNvSpPr txBox="1">
            <a:spLocks noChangeArrowheads="1"/>
          </p:cNvSpPr>
          <p:nvPr/>
        </p:nvSpPr>
        <p:spPr bwMode="auto">
          <a:xfrm>
            <a:off x="2995613" y="4786313"/>
            <a:ext cx="7667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Pigment</a:t>
            </a:r>
          </a:p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molecules</a:t>
            </a:r>
          </a:p>
        </p:txBody>
      </p:sp>
      <p:sp>
        <p:nvSpPr>
          <p:cNvPr id="605188" name="Line 4"/>
          <p:cNvSpPr>
            <a:spLocks noChangeShapeType="1"/>
          </p:cNvSpPr>
          <p:nvPr/>
        </p:nvSpPr>
        <p:spPr bwMode="auto">
          <a:xfrm>
            <a:off x="2498725" y="4705350"/>
            <a:ext cx="469900" cy="161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5189" name="Line 5"/>
          <p:cNvSpPr>
            <a:spLocks noChangeShapeType="1"/>
          </p:cNvSpPr>
          <p:nvPr/>
        </p:nvSpPr>
        <p:spPr bwMode="auto">
          <a:xfrm flipV="1">
            <a:off x="2381250" y="4867275"/>
            <a:ext cx="587375" cy="149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5190" name="Text Box 6"/>
          <p:cNvSpPr txBox="1">
            <a:spLocks noChangeArrowheads="1"/>
          </p:cNvSpPr>
          <p:nvPr/>
        </p:nvSpPr>
        <p:spPr bwMode="auto">
          <a:xfrm>
            <a:off x="490538" y="3729038"/>
            <a:ext cx="4048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605191" name="Text Box 7"/>
          <p:cNvSpPr txBox="1">
            <a:spLocks noChangeArrowheads="1"/>
          </p:cNvSpPr>
          <p:nvPr/>
        </p:nvSpPr>
        <p:spPr bwMode="auto">
          <a:xfrm>
            <a:off x="1852613" y="3411538"/>
            <a:ext cx="4048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P680</a:t>
            </a:r>
          </a:p>
        </p:txBody>
      </p:sp>
      <p:sp>
        <p:nvSpPr>
          <p:cNvPr id="605192" name="Line 8"/>
          <p:cNvSpPr>
            <a:spLocks noChangeShapeType="1"/>
          </p:cNvSpPr>
          <p:nvPr/>
        </p:nvSpPr>
        <p:spPr bwMode="auto">
          <a:xfrm flipV="1">
            <a:off x="1816100" y="3549650"/>
            <a:ext cx="1524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5193" name="Line 9"/>
          <p:cNvSpPr>
            <a:spLocks noChangeShapeType="1"/>
          </p:cNvSpPr>
          <p:nvPr/>
        </p:nvSpPr>
        <p:spPr bwMode="auto">
          <a:xfrm flipH="1" flipV="1">
            <a:off x="1968500" y="3540125"/>
            <a:ext cx="9525" cy="10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5194" name="Text Box 10"/>
          <p:cNvSpPr txBox="1">
            <a:spLocks noChangeArrowheads="1"/>
          </p:cNvSpPr>
          <p:nvPr/>
        </p:nvSpPr>
        <p:spPr bwMode="auto">
          <a:xfrm>
            <a:off x="1722438" y="2274888"/>
            <a:ext cx="2143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100" b="1" i="1">
              <a:ea typeface="Geneva" pitchFamily="48" charset="0"/>
              <a:cs typeface="Geneva" pitchFamily="48" charset="0"/>
            </a:endParaRPr>
          </a:p>
        </p:txBody>
      </p:sp>
      <p:sp>
        <p:nvSpPr>
          <p:cNvPr id="605195" name="Text Box 11"/>
          <p:cNvSpPr txBox="1">
            <a:spLocks noChangeArrowheads="1"/>
          </p:cNvSpPr>
          <p:nvPr/>
        </p:nvSpPr>
        <p:spPr bwMode="auto">
          <a:xfrm>
            <a:off x="1493838" y="1674813"/>
            <a:ext cx="7064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Primary</a:t>
            </a:r>
          </a:p>
          <a:p>
            <a:pPr algn="ctr">
              <a:lnSpc>
                <a:spcPct val="90000"/>
              </a:lnSpc>
            </a:pPr>
            <a:r>
              <a:rPr kumimoji="0" lang="en-US" sz="1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acceptor</a:t>
            </a:r>
          </a:p>
        </p:txBody>
      </p:sp>
      <p:sp>
        <p:nvSpPr>
          <p:cNvPr id="605196" name="Oval 12"/>
          <p:cNvSpPr>
            <a:spLocks noChangeArrowheads="1"/>
          </p:cNvSpPr>
          <p:nvPr/>
        </p:nvSpPr>
        <p:spPr bwMode="auto">
          <a:xfrm>
            <a:off x="2070100" y="2111375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5197" name="Text Box 13"/>
          <p:cNvSpPr txBox="1">
            <a:spLocks noChangeArrowheads="1"/>
          </p:cNvSpPr>
          <p:nvPr/>
        </p:nvSpPr>
        <p:spPr bwMode="auto">
          <a:xfrm>
            <a:off x="2106613" y="2128838"/>
            <a:ext cx="1031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5198" name="Oval 14"/>
          <p:cNvSpPr>
            <a:spLocks noChangeArrowheads="1"/>
          </p:cNvSpPr>
          <p:nvPr/>
        </p:nvSpPr>
        <p:spPr bwMode="auto">
          <a:xfrm>
            <a:off x="323850" y="3714750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5199" name="Text Box 15"/>
          <p:cNvSpPr txBox="1">
            <a:spLocks noChangeArrowheads="1"/>
          </p:cNvSpPr>
          <p:nvPr/>
        </p:nvSpPr>
        <p:spPr bwMode="auto">
          <a:xfrm>
            <a:off x="363538" y="3735388"/>
            <a:ext cx="1031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1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5200" name="Text Box 16"/>
          <p:cNvSpPr txBox="1">
            <a:spLocks noChangeArrowheads="1"/>
          </p:cNvSpPr>
          <p:nvPr/>
        </p:nvSpPr>
        <p:spPr bwMode="auto">
          <a:xfrm>
            <a:off x="1166813" y="2963863"/>
            <a:ext cx="2143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100" b="1" i="1">
              <a:ea typeface="Geneva" pitchFamily="48" charset="0"/>
              <a:cs typeface="Geneva" pitchFamily="48" charset="0"/>
            </a:endParaRPr>
          </a:p>
        </p:txBody>
      </p:sp>
      <p:sp>
        <p:nvSpPr>
          <p:cNvPr id="605201" name="Text Box 17"/>
          <p:cNvSpPr txBox="1">
            <a:spLocks noChangeArrowheads="1"/>
          </p:cNvSpPr>
          <p:nvPr/>
        </p:nvSpPr>
        <p:spPr bwMode="auto">
          <a:xfrm>
            <a:off x="1233488" y="3163888"/>
            <a:ext cx="2143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100" b="1" i="1"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5202" name="Text Box 18"/>
          <p:cNvSpPr txBox="1">
            <a:spLocks noChangeArrowheads="1"/>
          </p:cNvSpPr>
          <p:nvPr/>
        </p:nvSpPr>
        <p:spPr bwMode="auto">
          <a:xfrm>
            <a:off x="430213" y="2436813"/>
            <a:ext cx="3063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2 H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+</a:t>
            </a:r>
          </a:p>
        </p:txBody>
      </p:sp>
      <p:sp>
        <p:nvSpPr>
          <p:cNvPr id="605203" name="Text Box 19"/>
          <p:cNvSpPr txBox="1">
            <a:spLocks noChangeArrowheads="1"/>
          </p:cNvSpPr>
          <p:nvPr/>
        </p:nvSpPr>
        <p:spPr bwMode="auto">
          <a:xfrm>
            <a:off x="506413" y="2770188"/>
            <a:ext cx="2492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  <a:r>
              <a:rPr kumimoji="0" lang="en-US" sz="13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endParaRPr kumimoji="0" lang="en-US" sz="1300" b="1" baseline="30000">
              <a:solidFill>
                <a:schemeClr val="bg1"/>
              </a:solidFill>
              <a:ea typeface="Geneva" pitchFamily="48" charset="0"/>
              <a:cs typeface="Geneva" pitchFamily="48" charset="0"/>
            </a:endParaRPr>
          </a:p>
        </p:txBody>
      </p:sp>
      <p:sp>
        <p:nvSpPr>
          <p:cNvPr id="605204" name="Text Box 20"/>
          <p:cNvSpPr txBox="1">
            <a:spLocks noChangeArrowheads="1"/>
          </p:cNvSpPr>
          <p:nvPr/>
        </p:nvSpPr>
        <p:spPr bwMode="auto">
          <a:xfrm>
            <a:off x="490538" y="2598738"/>
            <a:ext cx="182562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+</a:t>
            </a:r>
            <a:endParaRPr kumimoji="0" lang="en-US" sz="1300" b="1" baseline="30000">
              <a:ea typeface="Geneva" pitchFamily="48" charset="0"/>
              <a:cs typeface="Geneva" pitchFamily="48" charset="0"/>
            </a:endParaRPr>
          </a:p>
        </p:txBody>
      </p:sp>
      <p:sp>
        <p:nvSpPr>
          <p:cNvPr id="605205" name="Oval 21"/>
          <p:cNvSpPr>
            <a:spLocks noChangeArrowheads="1"/>
          </p:cNvSpPr>
          <p:nvPr/>
        </p:nvSpPr>
        <p:spPr bwMode="auto">
          <a:xfrm>
            <a:off x="955675" y="2714625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5206" name="Text Box 22"/>
          <p:cNvSpPr txBox="1">
            <a:spLocks noChangeArrowheads="1"/>
          </p:cNvSpPr>
          <p:nvPr/>
        </p:nvSpPr>
        <p:spPr bwMode="auto">
          <a:xfrm>
            <a:off x="992188" y="2732088"/>
            <a:ext cx="1031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3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5207" name="Text Box 23"/>
          <p:cNvSpPr txBox="1">
            <a:spLocks noChangeArrowheads="1"/>
          </p:cNvSpPr>
          <p:nvPr/>
        </p:nvSpPr>
        <p:spPr bwMode="auto">
          <a:xfrm>
            <a:off x="1036638" y="2328863"/>
            <a:ext cx="3063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H</a:t>
            </a:r>
            <a:r>
              <a:rPr kumimoji="0" lang="en-US" sz="13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  <a:endParaRPr kumimoji="0" lang="en-US" sz="1300" b="1" baseline="30000">
              <a:solidFill>
                <a:schemeClr val="bg1"/>
              </a:solidFill>
              <a:ea typeface="Geneva" pitchFamily="48" charset="0"/>
              <a:cs typeface="Geneva" pitchFamily="48" charset="0"/>
            </a:endParaRPr>
          </a:p>
        </p:txBody>
      </p:sp>
      <p:sp>
        <p:nvSpPr>
          <p:cNvPr id="605208" name="Text Box 24"/>
          <p:cNvSpPr txBox="1">
            <a:spLocks noChangeArrowheads="1"/>
          </p:cNvSpPr>
          <p:nvPr/>
        </p:nvSpPr>
        <p:spPr bwMode="auto">
          <a:xfrm>
            <a:off x="246063" y="2792413"/>
            <a:ext cx="3063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baseline="30000">
                <a:ea typeface="Geneva" pitchFamily="48" charset="0"/>
                <a:cs typeface="Geneva" pitchFamily="48" charset="0"/>
              </a:rPr>
              <a:t>1</a:t>
            </a:r>
            <a:r>
              <a:rPr kumimoji="0" lang="en-US" sz="1100" b="1">
                <a:ea typeface="Geneva" pitchFamily="48" charset="0"/>
                <a:cs typeface="Geneva" pitchFamily="48" charset="0"/>
              </a:rPr>
              <a:t>/</a:t>
            </a:r>
            <a:r>
              <a:rPr kumimoji="0" lang="en-US" sz="11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1300" b="1" baseline="30000">
              <a:ea typeface="Geneva" pitchFamily="48" charset="0"/>
              <a:cs typeface="Geneva" pitchFamily="48" charset="0"/>
            </a:endParaRPr>
          </a:p>
        </p:txBody>
      </p:sp>
      <p:sp>
        <p:nvSpPr>
          <p:cNvPr id="605209" name="Oval 25"/>
          <p:cNvSpPr>
            <a:spLocks noChangeArrowheads="1"/>
          </p:cNvSpPr>
          <p:nvPr/>
        </p:nvSpPr>
        <p:spPr bwMode="auto">
          <a:xfrm>
            <a:off x="3902075" y="1657350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5210" name="Text Box 26"/>
          <p:cNvSpPr txBox="1">
            <a:spLocks noChangeArrowheads="1"/>
          </p:cNvSpPr>
          <p:nvPr/>
        </p:nvSpPr>
        <p:spPr bwMode="auto">
          <a:xfrm>
            <a:off x="3938588" y="1674813"/>
            <a:ext cx="1031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4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5211" name="Text Box 27"/>
          <p:cNvSpPr txBox="1">
            <a:spLocks noChangeArrowheads="1"/>
          </p:cNvSpPr>
          <p:nvPr/>
        </p:nvSpPr>
        <p:spPr bwMode="auto">
          <a:xfrm>
            <a:off x="2897188" y="2039938"/>
            <a:ext cx="26511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Pq</a:t>
            </a:r>
          </a:p>
        </p:txBody>
      </p:sp>
      <p:sp>
        <p:nvSpPr>
          <p:cNvPr id="605212" name="Text Box 28"/>
          <p:cNvSpPr txBox="1">
            <a:spLocks noChangeArrowheads="1"/>
          </p:cNvSpPr>
          <p:nvPr/>
        </p:nvSpPr>
        <p:spPr bwMode="auto">
          <a:xfrm>
            <a:off x="4649788" y="2881313"/>
            <a:ext cx="26511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Pc</a:t>
            </a:r>
          </a:p>
        </p:txBody>
      </p:sp>
      <p:sp>
        <p:nvSpPr>
          <p:cNvPr id="605213" name="Text Box 29"/>
          <p:cNvSpPr txBox="1">
            <a:spLocks noChangeArrowheads="1"/>
          </p:cNvSpPr>
          <p:nvPr/>
        </p:nvSpPr>
        <p:spPr bwMode="auto">
          <a:xfrm>
            <a:off x="3560763" y="2363788"/>
            <a:ext cx="874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Cytochrome</a:t>
            </a:r>
          </a:p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complex</a:t>
            </a:r>
          </a:p>
        </p:txBody>
      </p:sp>
      <p:sp>
        <p:nvSpPr>
          <p:cNvPr id="605214" name="Text Box 30"/>
          <p:cNvSpPr txBox="1">
            <a:spLocks noChangeArrowheads="1"/>
          </p:cNvSpPr>
          <p:nvPr/>
        </p:nvSpPr>
        <p:spPr bwMode="auto">
          <a:xfrm rot="1324060">
            <a:off x="3201988" y="1900238"/>
            <a:ext cx="170338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Electron transport chain</a:t>
            </a:r>
          </a:p>
        </p:txBody>
      </p:sp>
      <p:sp>
        <p:nvSpPr>
          <p:cNvPr id="605215" name="Oval 31"/>
          <p:cNvSpPr>
            <a:spLocks noChangeArrowheads="1"/>
          </p:cNvSpPr>
          <p:nvPr/>
        </p:nvSpPr>
        <p:spPr bwMode="auto">
          <a:xfrm>
            <a:off x="3732213" y="3336925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5216" name="Text Box 32"/>
          <p:cNvSpPr txBox="1">
            <a:spLocks noChangeArrowheads="1"/>
          </p:cNvSpPr>
          <p:nvPr/>
        </p:nvSpPr>
        <p:spPr bwMode="auto">
          <a:xfrm>
            <a:off x="3771900" y="3357563"/>
            <a:ext cx="10318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5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5217" name="Text Box 33"/>
          <p:cNvSpPr txBox="1">
            <a:spLocks noChangeArrowheads="1"/>
          </p:cNvSpPr>
          <p:nvPr/>
        </p:nvSpPr>
        <p:spPr bwMode="auto">
          <a:xfrm>
            <a:off x="3594100" y="4135438"/>
            <a:ext cx="4048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ATP</a:t>
            </a:r>
          </a:p>
        </p:txBody>
      </p:sp>
      <p:sp>
        <p:nvSpPr>
          <p:cNvPr id="605218" name="Text Box 34"/>
          <p:cNvSpPr txBox="1">
            <a:spLocks noChangeArrowheads="1"/>
          </p:cNvSpPr>
          <p:nvPr/>
        </p:nvSpPr>
        <p:spPr bwMode="auto">
          <a:xfrm>
            <a:off x="5262563" y="5062538"/>
            <a:ext cx="10906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Photosystem </a:t>
            </a:r>
            <a:r>
              <a:rPr kumimoji="0" lang="en-US" sz="12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</a:t>
            </a:r>
            <a:endParaRPr kumimoji="0" lang="en-US" sz="1200" b="1">
              <a:ea typeface="Geneva" pitchFamily="48" charset="0"/>
              <a:cs typeface="Geneva" pitchFamily="48" charset="0"/>
            </a:endParaRPr>
          </a:p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(PS </a:t>
            </a:r>
            <a:r>
              <a:rPr kumimoji="0" lang="en-US" sz="12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</a:t>
            </a:r>
            <a:r>
              <a:rPr kumimoji="0" lang="en-US" sz="1200" b="1">
                <a:ea typeface="Geneva" pitchFamily="48" charset="0"/>
                <a:cs typeface="Geneva" pitchFamily="48" charset="0"/>
              </a:rPr>
              <a:t>)</a:t>
            </a:r>
          </a:p>
        </p:txBody>
      </p:sp>
      <p:sp>
        <p:nvSpPr>
          <p:cNvPr id="605219" name="Text Box 35"/>
          <p:cNvSpPr txBox="1">
            <a:spLocks noChangeArrowheads="1"/>
          </p:cNvSpPr>
          <p:nvPr/>
        </p:nvSpPr>
        <p:spPr bwMode="auto">
          <a:xfrm>
            <a:off x="7129463" y="3417888"/>
            <a:ext cx="4048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605220" name="Text Box 36"/>
          <p:cNvSpPr txBox="1">
            <a:spLocks noChangeArrowheads="1"/>
          </p:cNvSpPr>
          <p:nvPr/>
        </p:nvSpPr>
        <p:spPr bwMode="auto">
          <a:xfrm>
            <a:off x="5456238" y="1446213"/>
            <a:ext cx="7064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Primary</a:t>
            </a:r>
          </a:p>
          <a:p>
            <a:pPr algn="ctr">
              <a:lnSpc>
                <a:spcPct val="90000"/>
              </a:lnSpc>
            </a:pPr>
            <a:r>
              <a:rPr kumimoji="0" lang="en-US" sz="1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acceptor</a:t>
            </a:r>
          </a:p>
        </p:txBody>
      </p:sp>
      <p:sp>
        <p:nvSpPr>
          <p:cNvPr id="605221" name="Text Box 37"/>
          <p:cNvSpPr txBox="1">
            <a:spLocks noChangeArrowheads="1"/>
          </p:cNvSpPr>
          <p:nvPr/>
        </p:nvSpPr>
        <p:spPr bwMode="auto">
          <a:xfrm>
            <a:off x="5700713" y="2033588"/>
            <a:ext cx="2143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100" b="1" i="1">
              <a:ea typeface="Geneva" pitchFamily="48" charset="0"/>
              <a:cs typeface="Geneva" pitchFamily="48" charset="0"/>
            </a:endParaRPr>
          </a:p>
        </p:txBody>
      </p:sp>
      <p:sp>
        <p:nvSpPr>
          <p:cNvPr id="605222" name="Text Box 38"/>
          <p:cNvSpPr txBox="1">
            <a:spLocks noChangeArrowheads="1"/>
          </p:cNvSpPr>
          <p:nvPr/>
        </p:nvSpPr>
        <p:spPr bwMode="auto">
          <a:xfrm>
            <a:off x="5815013" y="3179763"/>
            <a:ext cx="4048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P700</a:t>
            </a:r>
          </a:p>
        </p:txBody>
      </p:sp>
      <p:sp>
        <p:nvSpPr>
          <p:cNvPr id="605223" name="Oval 39"/>
          <p:cNvSpPr>
            <a:spLocks noChangeArrowheads="1"/>
          </p:cNvSpPr>
          <p:nvPr/>
        </p:nvSpPr>
        <p:spPr bwMode="auto">
          <a:xfrm>
            <a:off x="6900863" y="3775075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5224" name="Text Box 40"/>
          <p:cNvSpPr txBox="1">
            <a:spLocks noChangeArrowheads="1"/>
          </p:cNvSpPr>
          <p:nvPr/>
        </p:nvSpPr>
        <p:spPr bwMode="auto">
          <a:xfrm>
            <a:off x="6940550" y="3795713"/>
            <a:ext cx="10318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6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5225" name="Line 41"/>
          <p:cNvSpPr>
            <a:spLocks noChangeShapeType="1"/>
          </p:cNvSpPr>
          <p:nvPr/>
        </p:nvSpPr>
        <p:spPr bwMode="auto">
          <a:xfrm flipV="1">
            <a:off x="5765800" y="3305175"/>
            <a:ext cx="149225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5226" name="Line 42"/>
          <p:cNvSpPr>
            <a:spLocks noChangeShapeType="1"/>
          </p:cNvSpPr>
          <p:nvPr/>
        </p:nvSpPr>
        <p:spPr bwMode="auto">
          <a:xfrm flipH="1">
            <a:off x="5905500" y="3295650"/>
            <a:ext cx="12700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5227" name="Rectangle 4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10-13-4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05228" name="Text Box 44"/>
          <p:cNvSpPr txBox="1">
            <a:spLocks noChangeArrowheads="1"/>
          </p:cNvSpPr>
          <p:nvPr/>
        </p:nvSpPr>
        <p:spPr bwMode="auto">
          <a:xfrm>
            <a:off x="1284288" y="5348288"/>
            <a:ext cx="10906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Photosystem </a:t>
            </a:r>
            <a:r>
              <a:rPr kumimoji="0" lang="en-US" sz="12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II</a:t>
            </a:r>
            <a:endParaRPr kumimoji="0" lang="en-US" sz="1200" b="1">
              <a:ea typeface="Geneva" pitchFamily="48" charset="0"/>
              <a:cs typeface="Geneva" pitchFamily="48" charset="0"/>
            </a:endParaRPr>
          </a:p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(PS </a:t>
            </a:r>
            <a:r>
              <a:rPr kumimoji="0" lang="en-US" sz="12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II</a:t>
            </a:r>
            <a:r>
              <a:rPr kumimoji="0" lang="en-US" sz="1200" b="1">
                <a:ea typeface="Geneva" pitchFamily="48" charset="0"/>
                <a:cs typeface="Geneva" pitchFamily="48" charset="0"/>
              </a:rPr>
              <a:t>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206500"/>
            <a:ext cx="8534400" cy="4737100"/>
          </a:xfrm>
        </p:spPr>
        <p:txBody>
          <a:bodyPr/>
          <a:lstStyle/>
          <a:p>
            <a:r>
              <a:rPr lang="en-US"/>
              <a:t>Each electron “falls” down an electron transport chain from the primary electron acceptor of PS I to the protein ferredoxin (Fd)</a:t>
            </a:r>
          </a:p>
          <a:p>
            <a:r>
              <a:rPr lang="en-US"/>
              <a:t>The electrons are then transferred to NADP</a:t>
            </a:r>
            <a:r>
              <a:rPr lang="en-US" baseline="30000"/>
              <a:t>+</a:t>
            </a:r>
            <a:r>
              <a:rPr lang="en-US"/>
              <a:t> and reduce it to NADPH</a:t>
            </a:r>
          </a:p>
          <a:p>
            <a:r>
              <a:rPr lang="en-US"/>
              <a:t>The electrons of NADPH are available for the reactions of the Calvin cycle</a:t>
            </a:r>
          </a:p>
          <a:p>
            <a:endParaRPr lang="en-US"/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90150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234" name="Picture 2" descr="10_13LinearElectronFlow_5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990600"/>
            <a:ext cx="8555037" cy="4876800"/>
          </a:xfrm>
          <a:prstGeom prst="rect">
            <a:avLst/>
          </a:prstGeom>
          <a:noFill/>
        </p:spPr>
      </p:pic>
      <p:sp>
        <p:nvSpPr>
          <p:cNvPr id="607235" name="Text Box 3"/>
          <p:cNvSpPr txBox="1">
            <a:spLocks noChangeArrowheads="1"/>
          </p:cNvSpPr>
          <p:nvPr/>
        </p:nvSpPr>
        <p:spPr bwMode="auto">
          <a:xfrm>
            <a:off x="2995613" y="4786313"/>
            <a:ext cx="7667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Pigment</a:t>
            </a:r>
          </a:p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molecules</a:t>
            </a:r>
          </a:p>
        </p:txBody>
      </p:sp>
      <p:sp>
        <p:nvSpPr>
          <p:cNvPr id="607236" name="Line 4"/>
          <p:cNvSpPr>
            <a:spLocks noChangeShapeType="1"/>
          </p:cNvSpPr>
          <p:nvPr/>
        </p:nvSpPr>
        <p:spPr bwMode="auto">
          <a:xfrm>
            <a:off x="2498725" y="4705350"/>
            <a:ext cx="469900" cy="161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7237" name="Line 5"/>
          <p:cNvSpPr>
            <a:spLocks noChangeShapeType="1"/>
          </p:cNvSpPr>
          <p:nvPr/>
        </p:nvSpPr>
        <p:spPr bwMode="auto">
          <a:xfrm flipV="1">
            <a:off x="2381250" y="4864100"/>
            <a:ext cx="587375" cy="149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7238" name="Text Box 6"/>
          <p:cNvSpPr txBox="1">
            <a:spLocks noChangeArrowheads="1"/>
          </p:cNvSpPr>
          <p:nvPr/>
        </p:nvSpPr>
        <p:spPr bwMode="auto">
          <a:xfrm>
            <a:off x="490538" y="3729038"/>
            <a:ext cx="4048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607239" name="Text Box 7"/>
          <p:cNvSpPr txBox="1">
            <a:spLocks noChangeArrowheads="1"/>
          </p:cNvSpPr>
          <p:nvPr/>
        </p:nvSpPr>
        <p:spPr bwMode="auto">
          <a:xfrm>
            <a:off x="1852613" y="3411538"/>
            <a:ext cx="4048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P680</a:t>
            </a:r>
          </a:p>
        </p:txBody>
      </p:sp>
      <p:sp>
        <p:nvSpPr>
          <p:cNvPr id="607240" name="Line 8"/>
          <p:cNvSpPr>
            <a:spLocks noChangeShapeType="1"/>
          </p:cNvSpPr>
          <p:nvPr/>
        </p:nvSpPr>
        <p:spPr bwMode="auto">
          <a:xfrm flipV="1">
            <a:off x="1816100" y="3546475"/>
            <a:ext cx="1524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7241" name="Line 9"/>
          <p:cNvSpPr>
            <a:spLocks noChangeShapeType="1"/>
          </p:cNvSpPr>
          <p:nvPr/>
        </p:nvSpPr>
        <p:spPr bwMode="auto">
          <a:xfrm flipH="1" flipV="1">
            <a:off x="1965325" y="3540125"/>
            <a:ext cx="9525" cy="10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7242" name="Text Box 10"/>
          <p:cNvSpPr txBox="1">
            <a:spLocks noChangeArrowheads="1"/>
          </p:cNvSpPr>
          <p:nvPr/>
        </p:nvSpPr>
        <p:spPr bwMode="auto">
          <a:xfrm>
            <a:off x="1722438" y="2274888"/>
            <a:ext cx="2143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100" b="1" i="1">
              <a:ea typeface="Geneva" pitchFamily="48" charset="0"/>
              <a:cs typeface="Geneva" pitchFamily="48" charset="0"/>
            </a:endParaRPr>
          </a:p>
        </p:txBody>
      </p:sp>
      <p:sp>
        <p:nvSpPr>
          <p:cNvPr id="607243" name="Text Box 11"/>
          <p:cNvSpPr txBox="1">
            <a:spLocks noChangeArrowheads="1"/>
          </p:cNvSpPr>
          <p:nvPr/>
        </p:nvSpPr>
        <p:spPr bwMode="auto">
          <a:xfrm>
            <a:off x="1493838" y="1674813"/>
            <a:ext cx="7064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Primary</a:t>
            </a:r>
          </a:p>
          <a:p>
            <a:pPr algn="ctr">
              <a:lnSpc>
                <a:spcPct val="90000"/>
              </a:lnSpc>
            </a:pPr>
            <a:r>
              <a:rPr kumimoji="0" lang="en-US" sz="1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acceptor</a:t>
            </a:r>
          </a:p>
        </p:txBody>
      </p:sp>
      <p:sp>
        <p:nvSpPr>
          <p:cNvPr id="607244" name="Oval 12"/>
          <p:cNvSpPr>
            <a:spLocks noChangeArrowheads="1"/>
          </p:cNvSpPr>
          <p:nvPr/>
        </p:nvSpPr>
        <p:spPr bwMode="auto">
          <a:xfrm>
            <a:off x="2070100" y="2111375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7245" name="Text Box 13"/>
          <p:cNvSpPr txBox="1">
            <a:spLocks noChangeArrowheads="1"/>
          </p:cNvSpPr>
          <p:nvPr/>
        </p:nvSpPr>
        <p:spPr bwMode="auto">
          <a:xfrm>
            <a:off x="2106613" y="2128838"/>
            <a:ext cx="1031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7246" name="Oval 14"/>
          <p:cNvSpPr>
            <a:spLocks noChangeArrowheads="1"/>
          </p:cNvSpPr>
          <p:nvPr/>
        </p:nvSpPr>
        <p:spPr bwMode="auto">
          <a:xfrm>
            <a:off x="323850" y="3714750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7247" name="Text Box 15"/>
          <p:cNvSpPr txBox="1">
            <a:spLocks noChangeArrowheads="1"/>
          </p:cNvSpPr>
          <p:nvPr/>
        </p:nvSpPr>
        <p:spPr bwMode="auto">
          <a:xfrm>
            <a:off x="363538" y="3735388"/>
            <a:ext cx="1031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1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7248" name="Text Box 16"/>
          <p:cNvSpPr txBox="1">
            <a:spLocks noChangeArrowheads="1"/>
          </p:cNvSpPr>
          <p:nvPr/>
        </p:nvSpPr>
        <p:spPr bwMode="auto">
          <a:xfrm>
            <a:off x="1166813" y="2963863"/>
            <a:ext cx="2143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100" b="1" i="1">
              <a:ea typeface="Geneva" pitchFamily="48" charset="0"/>
              <a:cs typeface="Geneva" pitchFamily="48" charset="0"/>
            </a:endParaRPr>
          </a:p>
        </p:txBody>
      </p:sp>
      <p:sp>
        <p:nvSpPr>
          <p:cNvPr id="607249" name="Text Box 17"/>
          <p:cNvSpPr txBox="1">
            <a:spLocks noChangeArrowheads="1"/>
          </p:cNvSpPr>
          <p:nvPr/>
        </p:nvSpPr>
        <p:spPr bwMode="auto">
          <a:xfrm>
            <a:off x="1233488" y="3163888"/>
            <a:ext cx="2143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100" b="1" i="1"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7250" name="Text Box 18"/>
          <p:cNvSpPr txBox="1">
            <a:spLocks noChangeArrowheads="1"/>
          </p:cNvSpPr>
          <p:nvPr/>
        </p:nvSpPr>
        <p:spPr bwMode="auto">
          <a:xfrm>
            <a:off x="430213" y="2436813"/>
            <a:ext cx="3063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2 H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+</a:t>
            </a:r>
          </a:p>
        </p:txBody>
      </p:sp>
      <p:sp>
        <p:nvSpPr>
          <p:cNvPr id="607251" name="Text Box 19"/>
          <p:cNvSpPr txBox="1">
            <a:spLocks noChangeArrowheads="1"/>
          </p:cNvSpPr>
          <p:nvPr/>
        </p:nvSpPr>
        <p:spPr bwMode="auto">
          <a:xfrm>
            <a:off x="506413" y="2770188"/>
            <a:ext cx="2492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  <a:r>
              <a:rPr kumimoji="0" lang="en-US" sz="13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endParaRPr kumimoji="0" lang="en-US" sz="1300" b="1" baseline="30000">
              <a:solidFill>
                <a:schemeClr val="bg1"/>
              </a:solidFill>
              <a:ea typeface="Geneva" pitchFamily="48" charset="0"/>
              <a:cs typeface="Geneva" pitchFamily="48" charset="0"/>
            </a:endParaRPr>
          </a:p>
        </p:txBody>
      </p:sp>
      <p:sp>
        <p:nvSpPr>
          <p:cNvPr id="607252" name="Text Box 20"/>
          <p:cNvSpPr txBox="1">
            <a:spLocks noChangeArrowheads="1"/>
          </p:cNvSpPr>
          <p:nvPr/>
        </p:nvSpPr>
        <p:spPr bwMode="auto">
          <a:xfrm>
            <a:off x="490538" y="2598738"/>
            <a:ext cx="182562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+</a:t>
            </a:r>
            <a:endParaRPr kumimoji="0" lang="en-US" sz="1300" b="1" baseline="30000">
              <a:ea typeface="Geneva" pitchFamily="48" charset="0"/>
              <a:cs typeface="Geneva" pitchFamily="48" charset="0"/>
            </a:endParaRPr>
          </a:p>
        </p:txBody>
      </p:sp>
      <p:sp>
        <p:nvSpPr>
          <p:cNvPr id="607253" name="Oval 21"/>
          <p:cNvSpPr>
            <a:spLocks noChangeArrowheads="1"/>
          </p:cNvSpPr>
          <p:nvPr/>
        </p:nvSpPr>
        <p:spPr bwMode="auto">
          <a:xfrm>
            <a:off x="955675" y="2714625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7254" name="Text Box 22"/>
          <p:cNvSpPr txBox="1">
            <a:spLocks noChangeArrowheads="1"/>
          </p:cNvSpPr>
          <p:nvPr/>
        </p:nvSpPr>
        <p:spPr bwMode="auto">
          <a:xfrm>
            <a:off x="992188" y="2732088"/>
            <a:ext cx="1031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3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7255" name="Text Box 23"/>
          <p:cNvSpPr txBox="1">
            <a:spLocks noChangeArrowheads="1"/>
          </p:cNvSpPr>
          <p:nvPr/>
        </p:nvSpPr>
        <p:spPr bwMode="auto">
          <a:xfrm>
            <a:off x="1036638" y="2328863"/>
            <a:ext cx="3063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H</a:t>
            </a:r>
            <a:r>
              <a:rPr kumimoji="0" lang="en-US" sz="13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  <a:endParaRPr kumimoji="0" lang="en-US" sz="1300" b="1" baseline="30000">
              <a:solidFill>
                <a:schemeClr val="bg1"/>
              </a:solidFill>
              <a:ea typeface="Geneva" pitchFamily="48" charset="0"/>
              <a:cs typeface="Geneva" pitchFamily="48" charset="0"/>
            </a:endParaRPr>
          </a:p>
        </p:txBody>
      </p:sp>
      <p:sp>
        <p:nvSpPr>
          <p:cNvPr id="607256" name="Text Box 24"/>
          <p:cNvSpPr txBox="1">
            <a:spLocks noChangeArrowheads="1"/>
          </p:cNvSpPr>
          <p:nvPr/>
        </p:nvSpPr>
        <p:spPr bwMode="auto">
          <a:xfrm>
            <a:off x="246063" y="2792413"/>
            <a:ext cx="3063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baseline="30000">
                <a:ea typeface="Geneva" pitchFamily="48" charset="0"/>
                <a:cs typeface="Geneva" pitchFamily="48" charset="0"/>
              </a:rPr>
              <a:t>1</a:t>
            </a:r>
            <a:r>
              <a:rPr kumimoji="0" lang="en-US" sz="1100" b="1">
                <a:ea typeface="Geneva" pitchFamily="48" charset="0"/>
                <a:cs typeface="Geneva" pitchFamily="48" charset="0"/>
              </a:rPr>
              <a:t>/</a:t>
            </a:r>
            <a:r>
              <a:rPr kumimoji="0" lang="en-US" sz="11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1300" b="1" baseline="30000">
              <a:ea typeface="Geneva" pitchFamily="48" charset="0"/>
              <a:cs typeface="Geneva" pitchFamily="48" charset="0"/>
            </a:endParaRPr>
          </a:p>
        </p:txBody>
      </p:sp>
      <p:sp>
        <p:nvSpPr>
          <p:cNvPr id="607257" name="Oval 25"/>
          <p:cNvSpPr>
            <a:spLocks noChangeArrowheads="1"/>
          </p:cNvSpPr>
          <p:nvPr/>
        </p:nvSpPr>
        <p:spPr bwMode="auto">
          <a:xfrm>
            <a:off x="3902075" y="1657350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7258" name="Text Box 26"/>
          <p:cNvSpPr txBox="1">
            <a:spLocks noChangeArrowheads="1"/>
          </p:cNvSpPr>
          <p:nvPr/>
        </p:nvSpPr>
        <p:spPr bwMode="auto">
          <a:xfrm>
            <a:off x="3938588" y="1674813"/>
            <a:ext cx="1031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4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7259" name="Text Box 27"/>
          <p:cNvSpPr txBox="1">
            <a:spLocks noChangeArrowheads="1"/>
          </p:cNvSpPr>
          <p:nvPr/>
        </p:nvSpPr>
        <p:spPr bwMode="auto">
          <a:xfrm>
            <a:off x="2897188" y="2039938"/>
            <a:ext cx="26511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Pq</a:t>
            </a:r>
          </a:p>
        </p:txBody>
      </p:sp>
      <p:sp>
        <p:nvSpPr>
          <p:cNvPr id="607260" name="Text Box 28"/>
          <p:cNvSpPr txBox="1">
            <a:spLocks noChangeArrowheads="1"/>
          </p:cNvSpPr>
          <p:nvPr/>
        </p:nvSpPr>
        <p:spPr bwMode="auto">
          <a:xfrm>
            <a:off x="4649788" y="2881313"/>
            <a:ext cx="26511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Pc</a:t>
            </a:r>
          </a:p>
        </p:txBody>
      </p:sp>
      <p:sp>
        <p:nvSpPr>
          <p:cNvPr id="607261" name="Text Box 29"/>
          <p:cNvSpPr txBox="1">
            <a:spLocks noChangeArrowheads="1"/>
          </p:cNvSpPr>
          <p:nvPr/>
        </p:nvSpPr>
        <p:spPr bwMode="auto">
          <a:xfrm>
            <a:off x="3560763" y="2363788"/>
            <a:ext cx="874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Cytochrome</a:t>
            </a:r>
          </a:p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complex</a:t>
            </a:r>
          </a:p>
        </p:txBody>
      </p:sp>
      <p:sp>
        <p:nvSpPr>
          <p:cNvPr id="607262" name="Text Box 30"/>
          <p:cNvSpPr txBox="1">
            <a:spLocks noChangeArrowheads="1"/>
          </p:cNvSpPr>
          <p:nvPr/>
        </p:nvSpPr>
        <p:spPr bwMode="auto">
          <a:xfrm rot="1324060">
            <a:off x="3201988" y="1900238"/>
            <a:ext cx="170338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Electron transport chain</a:t>
            </a:r>
          </a:p>
        </p:txBody>
      </p:sp>
      <p:sp>
        <p:nvSpPr>
          <p:cNvPr id="607263" name="Oval 31"/>
          <p:cNvSpPr>
            <a:spLocks noChangeArrowheads="1"/>
          </p:cNvSpPr>
          <p:nvPr/>
        </p:nvSpPr>
        <p:spPr bwMode="auto">
          <a:xfrm>
            <a:off x="3732213" y="3336925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7264" name="Text Box 32"/>
          <p:cNvSpPr txBox="1">
            <a:spLocks noChangeArrowheads="1"/>
          </p:cNvSpPr>
          <p:nvPr/>
        </p:nvSpPr>
        <p:spPr bwMode="auto">
          <a:xfrm>
            <a:off x="3771900" y="3357563"/>
            <a:ext cx="10318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5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7265" name="Text Box 33"/>
          <p:cNvSpPr txBox="1">
            <a:spLocks noChangeArrowheads="1"/>
          </p:cNvSpPr>
          <p:nvPr/>
        </p:nvSpPr>
        <p:spPr bwMode="auto">
          <a:xfrm>
            <a:off x="3594100" y="4135438"/>
            <a:ext cx="4048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ATP</a:t>
            </a:r>
          </a:p>
        </p:txBody>
      </p:sp>
      <p:sp>
        <p:nvSpPr>
          <p:cNvPr id="607266" name="Text Box 34"/>
          <p:cNvSpPr txBox="1">
            <a:spLocks noChangeArrowheads="1"/>
          </p:cNvSpPr>
          <p:nvPr/>
        </p:nvSpPr>
        <p:spPr bwMode="auto">
          <a:xfrm>
            <a:off x="5262563" y="5062538"/>
            <a:ext cx="10906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Photosystem </a:t>
            </a:r>
            <a:r>
              <a:rPr kumimoji="0" lang="en-US" sz="12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</a:t>
            </a:r>
            <a:endParaRPr kumimoji="0" lang="en-US" sz="1200" b="1">
              <a:ea typeface="Geneva" pitchFamily="48" charset="0"/>
              <a:cs typeface="Geneva" pitchFamily="48" charset="0"/>
            </a:endParaRPr>
          </a:p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(PS </a:t>
            </a:r>
            <a:r>
              <a:rPr kumimoji="0" lang="en-US" sz="12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</a:t>
            </a:r>
            <a:r>
              <a:rPr kumimoji="0" lang="en-US" sz="1200" b="1">
                <a:ea typeface="Geneva" pitchFamily="48" charset="0"/>
                <a:cs typeface="Geneva" pitchFamily="48" charset="0"/>
              </a:rPr>
              <a:t>)</a:t>
            </a:r>
          </a:p>
        </p:txBody>
      </p:sp>
      <p:sp>
        <p:nvSpPr>
          <p:cNvPr id="607267" name="Text Box 35"/>
          <p:cNvSpPr txBox="1">
            <a:spLocks noChangeArrowheads="1"/>
          </p:cNvSpPr>
          <p:nvPr/>
        </p:nvSpPr>
        <p:spPr bwMode="auto">
          <a:xfrm>
            <a:off x="7129463" y="3417888"/>
            <a:ext cx="4048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607268" name="Text Box 36"/>
          <p:cNvSpPr txBox="1">
            <a:spLocks noChangeArrowheads="1"/>
          </p:cNvSpPr>
          <p:nvPr/>
        </p:nvSpPr>
        <p:spPr bwMode="auto">
          <a:xfrm>
            <a:off x="5456238" y="1446213"/>
            <a:ext cx="7064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Primary</a:t>
            </a:r>
          </a:p>
          <a:p>
            <a:pPr algn="ctr">
              <a:lnSpc>
                <a:spcPct val="90000"/>
              </a:lnSpc>
            </a:pPr>
            <a:r>
              <a:rPr kumimoji="0" lang="en-US" sz="12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acceptor</a:t>
            </a:r>
          </a:p>
        </p:txBody>
      </p:sp>
      <p:sp>
        <p:nvSpPr>
          <p:cNvPr id="607269" name="Text Box 37"/>
          <p:cNvSpPr txBox="1">
            <a:spLocks noChangeArrowheads="1"/>
          </p:cNvSpPr>
          <p:nvPr/>
        </p:nvSpPr>
        <p:spPr bwMode="auto">
          <a:xfrm>
            <a:off x="5700713" y="2033588"/>
            <a:ext cx="2143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100" b="1" i="1">
              <a:ea typeface="Geneva" pitchFamily="48" charset="0"/>
              <a:cs typeface="Geneva" pitchFamily="48" charset="0"/>
            </a:endParaRPr>
          </a:p>
        </p:txBody>
      </p:sp>
      <p:sp>
        <p:nvSpPr>
          <p:cNvPr id="607270" name="Text Box 38"/>
          <p:cNvSpPr txBox="1">
            <a:spLocks noChangeArrowheads="1"/>
          </p:cNvSpPr>
          <p:nvPr/>
        </p:nvSpPr>
        <p:spPr bwMode="auto">
          <a:xfrm>
            <a:off x="5815013" y="3179763"/>
            <a:ext cx="4048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P700</a:t>
            </a:r>
          </a:p>
        </p:txBody>
      </p:sp>
      <p:sp>
        <p:nvSpPr>
          <p:cNvPr id="607271" name="Oval 39"/>
          <p:cNvSpPr>
            <a:spLocks noChangeArrowheads="1"/>
          </p:cNvSpPr>
          <p:nvPr/>
        </p:nvSpPr>
        <p:spPr bwMode="auto">
          <a:xfrm>
            <a:off x="6900863" y="3775075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7272" name="Text Box 40"/>
          <p:cNvSpPr txBox="1">
            <a:spLocks noChangeArrowheads="1"/>
          </p:cNvSpPr>
          <p:nvPr/>
        </p:nvSpPr>
        <p:spPr bwMode="auto">
          <a:xfrm>
            <a:off x="6940550" y="3795713"/>
            <a:ext cx="10318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6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7273" name="Text Box 41"/>
          <p:cNvSpPr txBox="1">
            <a:spLocks noChangeArrowheads="1"/>
          </p:cNvSpPr>
          <p:nvPr/>
        </p:nvSpPr>
        <p:spPr bwMode="auto">
          <a:xfrm>
            <a:off x="6567488" y="1903413"/>
            <a:ext cx="26511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Fd</a:t>
            </a:r>
          </a:p>
        </p:txBody>
      </p:sp>
      <p:sp>
        <p:nvSpPr>
          <p:cNvPr id="607274" name="Text Box 42"/>
          <p:cNvSpPr txBox="1">
            <a:spLocks noChangeArrowheads="1"/>
          </p:cNvSpPr>
          <p:nvPr/>
        </p:nvSpPr>
        <p:spPr bwMode="auto">
          <a:xfrm rot="2136641">
            <a:off x="6438900" y="1119188"/>
            <a:ext cx="11906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Electron</a:t>
            </a:r>
          </a:p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 transport </a:t>
            </a:r>
          </a:p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chain</a:t>
            </a:r>
          </a:p>
        </p:txBody>
      </p:sp>
      <p:sp>
        <p:nvSpPr>
          <p:cNvPr id="607275" name="Text Box 43"/>
          <p:cNvSpPr txBox="1">
            <a:spLocks noChangeArrowheads="1"/>
          </p:cNvSpPr>
          <p:nvPr/>
        </p:nvSpPr>
        <p:spPr bwMode="auto">
          <a:xfrm>
            <a:off x="7091363" y="2478088"/>
            <a:ext cx="874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NADP</a:t>
            </a:r>
            <a:r>
              <a:rPr kumimoji="0" lang="en-US" sz="1100" b="1" baseline="30000">
                <a:ea typeface="Geneva" pitchFamily="48" charset="0"/>
                <a:cs typeface="Geneva" pitchFamily="48" charset="0"/>
              </a:rPr>
              <a:t>+</a:t>
            </a:r>
            <a:endParaRPr kumimoji="0" lang="en-US" sz="1100" b="1">
              <a:ea typeface="Geneva" pitchFamily="48" charset="0"/>
              <a:cs typeface="Geneva" pitchFamily="48" charset="0"/>
            </a:endParaRPr>
          </a:p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reductase</a:t>
            </a:r>
          </a:p>
        </p:txBody>
      </p:sp>
      <p:sp>
        <p:nvSpPr>
          <p:cNvPr id="607276" name="Text Box 44"/>
          <p:cNvSpPr txBox="1">
            <a:spLocks noChangeArrowheads="1"/>
          </p:cNvSpPr>
          <p:nvPr/>
        </p:nvSpPr>
        <p:spPr bwMode="auto">
          <a:xfrm>
            <a:off x="8158163" y="2274888"/>
            <a:ext cx="6715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100" b="1">
                <a:ea typeface="Geneva" pitchFamily="48" charset="0"/>
                <a:cs typeface="Geneva" pitchFamily="48" charset="0"/>
              </a:rPr>
              <a:t>NADP</a:t>
            </a:r>
            <a:r>
              <a:rPr kumimoji="0" lang="en-US" sz="1100" b="1" baseline="30000">
                <a:ea typeface="Geneva" pitchFamily="48" charset="0"/>
                <a:cs typeface="Geneva" pitchFamily="48" charset="0"/>
              </a:rPr>
              <a:t>+</a:t>
            </a:r>
          </a:p>
          <a:p>
            <a:pPr algn="ctr"/>
            <a:r>
              <a:rPr kumimoji="0" lang="en-US" sz="1100" b="1">
                <a:ea typeface="Geneva" pitchFamily="48" charset="0"/>
                <a:cs typeface="Geneva" pitchFamily="48" charset="0"/>
              </a:rPr>
              <a:t>+ H</a:t>
            </a:r>
            <a:r>
              <a:rPr kumimoji="0" lang="en-US" sz="1100" b="1" baseline="30000">
                <a:ea typeface="Geneva" pitchFamily="48" charset="0"/>
                <a:cs typeface="Geneva" pitchFamily="48" charset="0"/>
              </a:rPr>
              <a:t>+</a:t>
            </a:r>
            <a:endParaRPr kumimoji="0" lang="en-US" sz="1100" b="1">
              <a:ea typeface="Geneva" pitchFamily="48" charset="0"/>
              <a:cs typeface="Geneva" pitchFamily="48" charset="0"/>
            </a:endParaRPr>
          </a:p>
          <a:p>
            <a:pPr algn="ctr"/>
            <a:endParaRPr kumimoji="0" lang="en-US" sz="11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607277" name="Text Box 45"/>
          <p:cNvSpPr txBox="1">
            <a:spLocks noChangeArrowheads="1"/>
          </p:cNvSpPr>
          <p:nvPr/>
        </p:nvSpPr>
        <p:spPr bwMode="auto">
          <a:xfrm>
            <a:off x="8269288" y="2751138"/>
            <a:ext cx="4937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100" b="1">
                <a:ea typeface="Geneva" pitchFamily="48" charset="0"/>
                <a:cs typeface="Geneva" pitchFamily="48" charset="0"/>
              </a:rPr>
              <a:t>NADPH</a:t>
            </a:r>
            <a:endParaRPr kumimoji="0" lang="en-US" sz="1100" b="1" baseline="30000">
              <a:ea typeface="Geneva" pitchFamily="48" charset="0"/>
              <a:cs typeface="Geneva" pitchFamily="48" charset="0"/>
            </a:endParaRPr>
          </a:p>
          <a:p>
            <a:pPr algn="ctr"/>
            <a:endParaRPr kumimoji="0" lang="en-US" sz="11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607278" name="Oval 46"/>
          <p:cNvSpPr>
            <a:spLocks noChangeArrowheads="1"/>
          </p:cNvSpPr>
          <p:nvPr/>
        </p:nvSpPr>
        <p:spPr bwMode="auto">
          <a:xfrm>
            <a:off x="7439025" y="2155825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7279" name="Text Box 47"/>
          <p:cNvSpPr txBox="1">
            <a:spLocks noChangeArrowheads="1"/>
          </p:cNvSpPr>
          <p:nvPr/>
        </p:nvSpPr>
        <p:spPr bwMode="auto">
          <a:xfrm>
            <a:off x="7475538" y="2173288"/>
            <a:ext cx="1031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8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7280" name="Oval 48"/>
          <p:cNvSpPr>
            <a:spLocks noChangeArrowheads="1"/>
          </p:cNvSpPr>
          <p:nvPr/>
        </p:nvSpPr>
        <p:spPr bwMode="auto">
          <a:xfrm>
            <a:off x="7112000" y="1663700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7281" name="Text Box 49"/>
          <p:cNvSpPr txBox="1">
            <a:spLocks noChangeArrowheads="1"/>
          </p:cNvSpPr>
          <p:nvPr/>
        </p:nvSpPr>
        <p:spPr bwMode="auto">
          <a:xfrm>
            <a:off x="7151688" y="1690688"/>
            <a:ext cx="1031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7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7282" name="Text Box 50"/>
          <p:cNvSpPr txBox="1">
            <a:spLocks noChangeArrowheads="1"/>
          </p:cNvSpPr>
          <p:nvPr/>
        </p:nvSpPr>
        <p:spPr bwMode="auto">
          <a:xfrm>
            <a:off x="6726238" y="2144713"/>
            <a:ext cx="2143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100" b="1" i="1">
              <a:ea typeface="Geneva" pitchFamily="48" charset="0"/>
              <a:cs typeface="Geneva" pitchFamily="48" charset="0"/>
            </a:endParaRPr>
          </a:p>
        </p:txBody>
      </p:sp>
      <p:sp>
        <p:nvSpPr>
          <p:cNvPr id="607283" name="Text Box 51"/>
          <p:cNvSpPr txBox="1">
            <a:spLocks noChangeArrowheads="1"/>
          </p:cNvSpPr>
          <p:nvPr/>
        </p:nvSpPr>
        <p:spPr bwMode="auto">
          <a:xfrm>
            <a:off x="6872288" y="2243138"/>
            <a:ext cx="2143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13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100" b="1" i="1">
              <a:ea typeface="Geneva" pitchFamily="48" charset="0"/>
              <a:cs typeface="Geneva" pitchFamily="48" charset="0"/>
            </a:endParaRPr>
          </a:p>
        </p:txBody>
      </p:sp>
      <p:sp>
        <p:nvSpPr>
          <p:cNvPr id="607284" name="Oval 52"/>
          <p:cNvSpPr>
            <a:spLocks noChangeArrowheads="1"/>
          </p:cNvSpPr>
          <p:nvPr/>
        </p:nvSpPr>
        <p:spPr bwMode="auto">
          <a:xfrm>
            <a:off x="6899275" y="3771900"/>
            <a:ext cx="184150" cy="1841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7285" name="Text Box 53"/>
          <p:cNvSpPr txBox="1">
            <a:spLocks noChangeArrowheads="1"/>
          </p:cNvSpPr>
          <p:nvPr/>
        </p:nvSpPr>
        <p:spPr bwMode="auto">
          <a:xfrm>
            <a:off x="6935788" y="3789363"/>
            <a:ext cx="1031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6</a:t>
            </a:r>
            <a:endParaRPr kumimoji="0" lang="en-US" sz="1100" b="1">
              <a:solidFill>
                <a:schemeClr val="bg1"/>
              </a:solidFill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07286" name="Line 54"/>
          <p:cNvSpPr>
            <a:spLocks noChangeShapeType="1"/>
          </p:cNvSpPr>
          <p:nvPr/>
        </p:nvSpPr>
        <p:spPr bwMode="auto">
          <a:xfrm flipV="1">
            <a:off x="5765800" y="3305175"/>
            <a:ext cx="149225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7287" name="Line 55"/>
          <p:cNvSpPr>
            <a:spLocks noChangeShapeType="1"/>
          </p:cNvSpPr>
          <p:nvPr/>
        </p:nvSpPr>
        <p:spPr bwMode="auto">
          <a:xfrm flipH="1">
            <a:off x="5905500" y="3295650"/>
            <a:ext cx="12700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7288" name="Rectangle 5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10-13-5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07289" name="Text Box 57"/>
          <p:cNvSpPr txBox="1">
            <a:spLocks noChangeArrowheads="1"/>
          </p:cNvSpPr>
          <p:nvPr/>
        </p:nvSpPr>
        <p:spPr bwMode="auto">
          <a:xfrm>
            <a:off x="1284288" y="5348288"/>
            <a:ext cx="10906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Photosystem </a:t>
            </a:r>
            <a:r>
              <a:rPr kumimoji="0" lang="en-US" sz="12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II</a:t>
            </a:r>
            <a:endParaRPr kumimoji="0" lang="en-US" sz="1200" b="1">
              <a:ea typeface="Geneva" pitchFamily="48" charset="0"/>
              <a:cs typeface="Geneva" pitchFamily="48" charset="0"/>
            </a:endParaRPr>
          </a:p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(PS </a:t>
            </a:r>
            <a:r>
              <a:rPr kumimoji="0" lang="en-US" sz="12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II</a:t>
            </a:r>
            <a:r>
              <a:rPr kumimoji="0" lang="en-US" sz="1200" b="1">
                <a:ea typeface="Geneva" pitchFamily="48" charset="0"/>
                <a:cs typeface="Geneva" pitchFamily="48" charset="0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7" name="Picture 5" descr="10_02-Photoautotroph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25" y="136525"/>
            <a:ext cx="8310563" cy="6584950"/>
          </a:xfrm>
          <a:prstGeom prst="rect">
            <a:avLst/>
          </a:prstGeom>
          <a:noFill/>
        </p:spPr>
      </p:pic>
      <p:sp>
        <p:nvSpPr>
          <p:cNvPr id="417798" name="Rectangle 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10-2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240088" y="2455863"/>
            <a:ext cx="6873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ea typeface="Geneva" pitchFamily="48" charset="0"/>
                <a:cs typeface="Geneva" pitchFamily="48" charset="0"/>
              </a:rPr>
              <a:t>(a) Plants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4386263" y="4344988"/>
            <a:ext cx="153828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ea typeface="Geneva" pitchFamily="48" charset="0"/>
                <a:cs typeface="Geneva" pitchFamily="48" charset="0"/>
              </a:rPr>
              <a:t>(c) Unicellular protist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5954713" y="4452938"/>
            <a:ext cx="4397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ea typeface="Geneva" pitchFamily="48" charset="0"/>
                <a:cs typeface="Geneva" pitchFamily="48" charset="0"/>
              </a:rPr>
              <a:t>10 µm</a:t>
            </a:r>
          </a:p>
        </p:txBody>
      </p:sp>
      <p:sp>
        <p:nvSpPr>
          <p:cNvPr id="417802" name="Text Box 10"/>
          <p:cNvSpPr txBox="1">
            <a:spLocks noChangeArrowheads="1"/>
          </p:cNvSpPr>
          <p:nvPr/>
        </p:nvSpPr>
        <p:spPr bwMode="auto">
          <a:xfrm>
            <a:off x="8199438" y="5443538"/>
            <a:ext cx="4397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ea typeface="Geneva" pitchFamily="48" charset="0"/>
                <a:cs typeface="Geneva" pitchFamily="48" charset="0"/>
              </a:rPr>
              <a:t>1.5 µm</a:t>
            </a:r>
          </a:p>
        </p:txBody>
      </p:sp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6297613" y="6399213"/>
            <a:ext cx="4397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ea typeface="Geneva" pitchFamily="48" charset="0"/>
                <a:cs typeface="Geneva" pitchFamily="48" charset="0"/>
              </a:rPr>
              <a:t>40 µm</a:t>
            </a:r>
          </a:p>
        </p:txBody>
      </p:sp>
      <p:sp>
        <p:nvSpPr>
          <p:cNvPr id="417804" name="Line 12"/>
          <p:cNvSpPr>
            <a:spLocks noChangeShapeType="1"/>
          </p:cNvSpPr>
          <p:nvPr/>
        </p:nvSpPr>
        <p:spPr bwMode="auto">
          <a:xfrm>
            <a:off x="5962650" y="4381500"/>
            <a:ext cx="0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7805" name="Line 13"/>
          <p:cNvSpPr>
            <a:spLocks noChangeShapeType="1"/>
          </p:cNvSpPr>
          <p:nvPr/>
        </p:nvSpPr>
        <p:spPr bwMode="auto">
          <a:xfrm>
            <a:off x="6343650" y="4381500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7806" name="Line 14"/>
          <p:cNvSpPr>
            <a:spLocks noChangeShapeType="1"/>
          </p:cNvSpPr>
          <p:nvPr/>
        </p:nvSpPr>
        <p:spPr bwMode="auto">
          <a:xfrm flipV="1">
            <a:off x="5949950" y="4422775"/>
            <a:ext cx="38417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7807" name="Text Box 15"/>
          <p:cNvSpPr txBox="1">
            <a:spLocks noChangeArrowheads="1"/>
          </p:cNvSpPr>
          <p:nvPr/>
        </p:nvSpPr>
        <p:spPr bwMode="auto">
          <a:xfrm>
            <a:off x="4764088" y="6316663"/>
            <a:ext cx="1290637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ea typeface="Geneva" pitchFamily="48" charset="0"/>
                <a:cs typeface="Geneva" pitchFamily="48" charset="0"/>
              </a:rPr>
              <a:t>(d) Cyanobacteria</a:t>
            </a:r>
          </a:p>
        </p:txBody>
      </p:sp>
      <p:sp>
        <p:nvSpPr>
          <p:cNvPr id="417808" name="Line 16"/>
          <p:cNvSpPr>
            <a:spLocks noChangeShapeType="1"/>
          </p:cNvSpPr>
          <p:nvPr/>
        </p:nvSpPr>
        <p:spPr bwMode="auto">
          <a:xfrm>
            <a:off x="6299200" y="6334125"/>
            <a:ext cx="0" cy="82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7809" name="Line 17"/>
          <p:cNvSpPr>
            <a:spLocks noChangeShapeType="1"/>
          </p:cNvSpPr>
          <p:nvPr/>
        </p:nvSpPr>
        <p:spPr bwMode="auto">
          <a:xfrm>
            <a:off x="6677025" y="6337300"/>
            <a:ext cx="0" cy="82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7810" name="Line 18"/>
          <p:cNvSpPr>
            <a:spLocks noChangeShapeType="1"/>
          </p:cNvSpPr>
          <p:nvPr/>
        </p:nvSpPr>
        <p:spPr bwMode="auto">
          <a:xfrm>
            <a:off x="6299200" y="6372225"/>
            <a:ext cx="3810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7811" name="Text Box 19"/>
          <p:cNvSpPr txBox="1">
            <a:spLocks noChangeArrowheads="1"/>
          </p:cNvSpPr>
          <p:nvPr/>
        </p:nvSpPr>
        <p:spPr bwMode="auto">
          <a:xfrm>
            <a:off x="6770688" y="5364163"/>
            <a:ext cx="11604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ea typeface="Geneva" pitchFamily="48" charset="0"/>
                <a:cs typeface="Geneva" pitchFamily="48" charset="0"/>
              </a:rPr>
              <a:t>(e) Purple sulfur</a:t>
            </a:r>
          </a:p>
          <a:p>
            <a:pPr algn="l"/>
            <a:r>
              <a:rPr kumimoji="0" lang="en-US" sz="1100" b="1">
                <a:ea typeface="Geneva" pitchFamily="48" charset="0"/>
                <a:cs typeface="Geneva" pitchFamily="48" charset="0"/>
              </a:rPr>
              <a:t>      bacteria</a:t>
            </a:r>
          </a:p>
        </p:txBody>
      </p:sp>
      <p:sp>
        <p:nvSpPr>
          <p:cNvPr id="417812" name="Line 20"/>
          <p:cNvSpPr>
            <a:spLocks noChangeShapeType="1"/>
          </p:cNvSpPr>
          <p:nvPr/>
        </p:nvSpPr>
        <p:spPr bwMode="auto">
          <a:xfrm>
            <a:off x="8162925" y="5375275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7813" name="Line 21"/>
          <p:cNvSpPr>
            <a:spLocks noChangeShapeType="1"/>
          </p:cNvSpPr>
          <p:nvPr/>
        </p:nvSpPr>
        <p:spPr bwMode="auto">
          <a:xfrm>
            <a:off x="8677275" y="5375275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7814" name="Line 22"/>
          <p:cNvSpPr>
            <a:spLocks noChangeShapeType="1"/>
          </p:cNvSpPr>
          <p:nvPr/>
        </p:nvSpPr>
        <p:spPr bwMode="auto">
          <a:xfrm>
            <a:off x="8162925" y="5416550"/>
            <a:ext cx="5143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17815" name="Text Box 23"/>
          <p:cNvSpPr txBox="1">
            <a:spLocks noChangeArrowheads="1"/>
          </p:cNvSpPr>
          <p:nvPr/>
        </p:nvSpPr>
        <p:spPr bwMode="auto">
          <a:xfrm>
            <a:off x="446088" y="6303963"/>
            <a:ext cx="15001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ea typeface="Geneva" pitchFamily="48" charset="0"/>
                <a:cs typeface="Geneva" pitchFamily="48" charset="0"/>
              </a:rPr>
              <a:t>(b) Multicellular alga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301" name="Picture 5" descr="10_14MechanicalAnalog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139700"/>
            <a:ext cx="8304213" cy="6578600"/>
          </a:xfrm>
          <a:prstGeom prst="rect">
            <a:avLst/>
          </a:prstGeom>
          <a:noFill/>
        </p:spPr>
      </p:pic>
      <p:sp>
        <p:nvSpPr>
          <p:cNvPr id="439302" name="Rectangle 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10-14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4679950" y="3670300"/>
            <a:ext cx="9064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100" b="1">
                <a:ea typeface="Geneva" pitchFamily="48" charset="0"/>
                <a:cs typeface="Geneva" pitchFamily="48" charset="0"/>
              </a:rPr>
              <a:t>Mill</a:t>
            </a:r>
          </a:p>
          <a:p>
            <a:pPr algn="ctr"/>
            <a:r>
              <a:rPr kumimoji="0" lang="en-US" sz="2100" b="1">
                <a:ea typeface="Geneva" pitchFamily="48" charset="0"/>
                <a:cs typeface="Geneva" pitchFamily="48" charset="0"/>
              </a:rPr>
              <a:t>makes</a:t>
            </a:r>
          </a:p>
          <a:p>
            <a:pPr algn="ctr"/>
            <a:r>
              <a:rPr kumimoji="0" lang="en-US" sz="2100" b="1">
                <a:ea typeface="Geneva" pitchFamily="48" charset="0"/>
                <a:cs typeface="Geneva" pitchFamily="48" charset="0"/>
              </a:rPr>
              <a:t>ATP</a:t>
            </a:r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7900988" y="1693863"/>
            <a:ext cx="211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21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900" b="1" i="1">
              <a:ea typeface="Geneva" pitchFamily="48" charset="0"/>
              <a:cs typeface="Geneva" pitchFamily="48" charset="0"/>
            </a:endParaRPr>
          </a:p>
        </p:txBody>
      </p:sp>
      <p:sp>
        <p:nvSpPr>
          <p:cNvPr id="439305" name="Text Box 9"/>
          <p:cNvSpPr txBox="1">
            <a:spLocks noChangeArrowheads="1"/>
          </p:cNvSpPr>
          <p:nvPr/>
        </p:nvSpPr>
        <p:spPr bwMode="auto">
          <a:xfrm>
            <a:off x="7751763" y="2374900"/>
            <a:ext cx="95726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100" b="1">
                <a:ea typeface="Geneva" pitchFamily="48" charset="0"/>
                <a:cs typeface="Geneva" pitchFamily="48" charset="0"/>
              </a:rPr>
              <a:t>NADPH</a:t>
            </a:r>
          </a:p>
        </p:txBody>
      </p:sp>
      <p:sp>
        <p:nvSpPr>
          <p:cNvPr id="439306" name="Text Box 10"/>
          <p:cNvSpPr txBox="1">
            <a:spLocks noChangeArrowheads="1"/>
          </p:cNvSpPr>
          <p:nvPr/>
        </p:nvSpPr>
        <p:spPr bwMode="auto">
          <a:xfrm rot="-6113469">
            <a:off x="6977062" y="3981451"/>
            <a:ext cx="95726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700" b="1">
                <a:ea typeface="Geneva" pitchFamily="48" charset="0"/>
                <a:cs typeface="Geneva" pitchFamily="48" charset="0"/>
              </a:rPr>
              <a:t>Photon</a:t>
            </a:r>
          </a:p>
        </p:txBody>
      </p:sp>
      <p:sp>
        <p:nvSpPr>
          <p:cNvPr id="439307" name="Text Box 11"/>
          <p:cNvSpPr txBox="1">
            <a:spLocks noChangeArrowheads="1"/>
          </p:cNvSpPr>
          <p:nvPr/>
        </p:nvSpPr>
        <p:spPr bwMode="auto">
          <a:xfrm>
            <a:off x="6259513" y="2790825"/>
            <a:ext cx="211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21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900" b="1" i="1">
              <a:ea typeface="Geneva" pitchFamily="48" charset="0"/>
              <a:cs typeface="Geneva" pitchFamily="48" charset="0"/>
            </a:endParaRP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5332413" y="2986088"/>
            <a:ext cx="211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21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900" b="1" i="1">
              <a:ea typeface="Geneva" pitchFamily="48" charset="0"/>
              <a:cs typeface="Geneva" pitchFamily="48" charset="0"/>
            </a:endParaRPr>
          </a:p>
        </p:txBody>
      </p:sp>
      <p:sp>
        <p:nvSpPr>
          <p:cNvPr id="439309" name="Text Box 13"/>
          <p:cNvSpPr txBox="1">
            <a:spLocks noChangeArrowheads="1"/>
          </p:cNvSpPr>
          <p:nvPr/>
        </p:nvSpPr>
        <p:spPr bwMode="auto">
          <a:xfrm>
            <a:off x="4140200" y="2627313"/>
            <a:ext cx="2111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21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900" b="1" i="1">
              <a:ea typeface="Geneva" pitchFamily="48" charset="0"/>
              <a:cs typeface="Geneva" pitchFamily="48" charset="0"/>
            </a:endParaRPr>
          </a:p>
        </p:txBody>
      </p:sp>
      <p:sp>
        <p:nvSpPr>
          <p:cNvPr id="439310" name="Text Box 14"/>
          <p:cNvSpPr txBox="1">
            <a:spLocks noChangeArrowheads="1"/>
          </p:cNvSpPr>
          <p:nvPr/>
        </p:nvSpPr>
        <p:spPr bwMode="auto">
          <a:xfrm>
            <a:off x="3284538" y="1704975"/>
            <a:ext cx="211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21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900" b="1" i="1">
              <a:ea typeface="Geneva" pitchFamily="48" charset="0"/>
              <a:cs typeface="Geneva" pitchFamily="48" charset="0"/>
            </a:endParaRPr>
          </a:p>
        </p:txBody>
      </p:sp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7091363" y="723900"/>
            <a:ext cx="211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21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900" b="1" i="1">
              <a:ea typeface="Geneva" pitchFamily="48" charset="0"/>
              <a:cs typeface="Geneva" pitchFamily="48" charset="0"/>
            </a:endParaRPr>
          </a:p>
        </p:txBody>
      </p:sp>
      <p:sp>
        <p:nvSpPr>
          <p:cNvPr id="439312" name="Text Box 16"/>
          <p:cNvSpPr txBox="1">
            <a:spLocks noChangeArrowheads="1"/>
          </p:cNvSpPr>
          <p:nvPr/>
        </p:nvSpPr>
        <p:spPr bwMode="auto">
          <a:xfrm rot="-4905643">
            <a:off x="1020762" y="5746751"/>
            <a:ext cx="95726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700" b="1">
                <a:ea typeface="Geneva" pitchFamily="48" charset="0"/>
                <a:cs typeface="Geneva" pitchFamily="48" charset="0"/>
              </a:rPr>
              <a:t>Photon</a:t>
            </a:r>
          </a:p>
        </p:txBody>
      </p:sp>
      <p:sp>
        <p:nvSpPr>
          <p:cNvPr id="439313" name="Text Box 17"/>
          <p:cNvSpPr txBox="1">
            <a:spLocks noChangeArrowheads="1"/>
          </p:cNvSpPr>
          <p:nvPr/>
        </p:nvSpPr>
        <p:spPr bwMode="auto">
          <a:xfrm>
            <a:off x="4922838" y="844550"/>
            <a:ext cx="8175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100" b="1">
                <a:ea typeface="Geneva" pitchFamily="48" charset="0"/>
                <a:cs typeface="Geneva" pitchFamily="48" charset="0"/>
              </a:rPr>
              <a:t>ATP</a:t>
            </a:r>
          </a:p>
        </p:txBody>
      </p:sp>
      <p:sp>
        <p:nvSpPr>
          <p:cNvPr id="439314" name="Text Box 18"/>
          <p:cNvSpPr txBox="1">
            <a:spLocks noChangeArrowheads="1"/>
          </p:cNvSpPr>
          <p:nvPr/>
        </p:nvSpPr>
        <p:spPr bwMode="auto">
          <a:xfrm>
            <a:off x="2190750" y="6057900"/>
            <a:ext cx="20494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100" b="1">
                <a:ea typeface="Geneva" pitchFamily="48" charset="0"/>
                <a:cs typeface="Geneva" pitchFamily="48" charset="0"/>
              </a:rPr>
              <a:t>Photosystem </a:t>
            </a:r>
            <a:r>
              <a:rPr kumimoji="0" lang="en-US" sz="21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II</a:t>
            </a:r>
            <a:endParaRPr kumimoji="0" lang="en-US" sz="21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39315" name="Text Box 19"/>
          <p:cNvSpPr txBox="1">
            <a:spLocks noChangeArrowheads="1"/>
          </p:cNvSpPr>
          <p:nvPr/>
        </p:nvSpPr>
        <p:spPr bwMode="auto">
          <a:xfrm>
            <a:off x="6153150" y="6057900"/>
            <a:ext cx="20494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2100" b="1">
                <a:ea typeface="Geneva" pitchFamily="48" charset="0"/>
                <a:cs typeface="Geneva" pitchFamily="48" charset="0"/>
              </a:rPr>
              <a:t>Photosystem </a:t>
            </a:r>
            <a:r>
              <a:rPr kumimoji="0" lang="en-US" sz="21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</a:t>
            </a:r>
            <a:endParaRPr kumimoji="0" lang="en-US" sz="21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39316" name="Text Box 20"/>
          <p:cNvSpPr txBox="1">
            <a:spLocks noChangeArrowheads="1"/>
          </p:cNvSpPr>
          <p:nvPr/>
        </p:nvSpPr>
        <p:spPr bwMode="auto">
          <a:xfrm>
            <a:off x="2076450" y="5072063"/>
            <a:ext cx="2111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21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900" b="1" i="1">
              <a:ea typeface="Geneva" pitchFamily="48" charset="0"/>
              <a:cs typeface="Geneva" pitchFamily="4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76200"/>
            <a:ext cx="8534400" cy="503238"/>
          </a:xfrm>
        </p:spPr>
        <p:txBody>
          <a:bodyPr/>
          <a:lstStyle/>
          <a:p>
            <a:r>
              <a:rPr lang="en-US"/>
              <a:t>Cyclic Electron Flow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19200"/>
            <a:ext cx="8534400" cy="3524250"/>
          </a:xfrm>
        </p:spPr>
        <p:txBody>
          <a:bodyPr/>
          <a:lstStyle/>
          <a:p>
            <a:r>
              <a:rPr lang="en-US" b="1"/>
              <a:t>Cyclic electron flow </a:t>
            </a:r>
            <a:r>
              <a:rPr lang="en-US"/>
              <a:t>uses only photosystem I  and produces ATP, but not NADPH</a:t>
            </a:r>
          </a:p>
          <a:p>
            <a:r>
              <a:rPr lang="en-US"/>
              <a:t>Cyclic electron flow generates surplus ATP, satisfying the higher demand in the Calvin cycle</a:t>
            </a:r>
          </a:p>
          <a:p>
            <a:endParaRPr lang="en-US"/>
          </a:p>
        </p:txBody>
      </p:sp>
      <p:sp>
        <p:nvSpPr>
          <p:cNvPr id="28160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81606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5" name="Picture 5" descr="10_15CyclicElectronFlow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1123950"/>
            <a:ext cx="8542337" cy="4608513"/>
          </a:xfrm>
          <a:prstGeom prst="rect">
            <a:avLst/>
          </a:prstGeom>
          <a:noFill/>
        </p:spPr>
      </p:pic>
      <p:sp>
        <p:nvSpPr>
          <p:cNvPr id="440326" name="Rectangle 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10-15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40327" name="Text Box 7"/>
          <p:cNvSpPr txBox="1">
            <a:spLocks noChangeArrowheads="1"/>
          </p:cNvSpPr>
          <p:nvPr/>
        </p:nvSpPr>
        <p:spPr bwMode="auto">
          <a:xfrm>
            <a:off x="2909888" y="5070475"/>
            <a:ext cx="4937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600" b="1">
                <a:ea typeface="Geneva" pitchFamily="48" charset="0"/>
                <a:cs typeface="Geneva" pitchFamily="48" charset="0"/>
              </a:rPr>
              <a:t>ATP</a:t>
            </a:r>
          </a:p>
        </p:txBody>
      </p:sp>
      <p:sp>
        <p:nvSpPr>
          <p:cNvPr id="440328" name="Text Box 8"/>
          <p:cNvSpPr txBox="1">
            <a:spLocks noChangeArrowheads="1"/>
          </p:cNvSpPr>
          <p:nvPr/>
        </p:nvSpPr>
        <p:spPr bwMode="auto">
          <a:xfrm>
            <a:off x="450850" y="5092700"/>
            <a:ext cx="14525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600" b="1">
                <a:solidFill>
                  <a:srgbClr val="A8A9AD"/>
                </a:solidFill>
                <a:ea typeface="Geneva" pitchFamily="48" charset="0"/>
                <a:cs typeface="Geneva" pitchFamily="48" charset="0"/>
              </a:rPr>
              <a:t>Photosystem </a:t>
            </a:r>
            <a:r>
              <a:rPr kumimoji="0" lang="en-US" sz="1600" b="1">
                <a:solidFill>
                  <a:srgbClr val="A8A9AD"/>
                </a:solidFill>
                <a:latin typeface="TimesNewRomanPS Bold" pitchFamily="1" charset="0"/>
                <a:ea typeface="Geneva" pitchFamily="48" charset="0"/>
                <a:cs typeface="Geneva" pitchFamily="48" charset="0"/>
              </a:rPr>
              <a:t>II</a:t>
            </a:r>
            <a:endParaRPr kumimoji="0" lang="en-US" sz="1600" b="1">
              <a:solidFill>
                <a:srgbClr val="A8A9AD"/>
              </a:solidFill>
              <a:ea typeface="Geneva" pitchFamily="48" charset="0"/>
              <a:cs typeface="Geneva" pitchFamily="48" charset="0"/>
            </a:endParaRPr>
          </a:p>
        </p:txBody>
      </p:sp>
      <p:sp>
        <p:nvSpPr>
          <p:cNvPr id="440329" name="Text Box 9"/>
          <p:cNvSpPr txBox="1">
            <a:spLocks noChangeArrowheads="1"/>
          </p:cNvSpPr>
          <p:nvPr/>
        </p:nvSpPr>
        <p:spPr bwMode="auto">
          <a:xfrm>
            <a:off x="4565650" y="4737100"/>
            <a:ext cx="15668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600" b="1">
                <a:ea typeface="Geneva" pitchFamily="48" charset="0"/>
                <a:cs typeface="Geneva" pitchFamily="48" charset="0"/>
              </a:rPr>
              <a:t>Photosystem </a:t>
            </a:r>
            <a:r>
              <a:rPr kumimoji="0" lang="en-US" sz="16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</a:t>
            </a:r>
            <a:endParaRPr kumimoji="0" lang="en-US" sz="16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0330" name="Text Box 10"/>
          <p:cNvSpPr txBox="1">
            <a:spLocks noChangeArrowheads="1"/>
          </p:cNvSpPr>
          <p:nvPr/>
        </p:nvSpPr>
        <p:spPr bwMode="auto">
          <a:xfrm>
            <a:off x="715963" y="1685925"/>
            <a:ext cx="9318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600" b="1">
                <a:solidFill>
                  <a:srgbClr val="D1D1D3"/>
                </a:solidFill>
                <a:ea typeface="Geneva" pitchFamily="48" charset="0"/>
                <a:cs typeface="Geneva" pitchFamily="48" charset="0"/>
              </a:rPr>
              <a:t>Primary</a:t>
            </a:r>
            <a:endParaRPr kumimoji="0" lang="en-US" sz="1600" b="1">
              <a:solidFill>
                <a:srgbClr val="A8A9AD"/>
              </a:solidFill>
              <a:ea typeface="Geneva" pitchFamily="48" charset="0"/>
              <a:cs typeface="Geneva" pitchFamily="48" charset="0"/>
            </a:endParaRPr>
          </a:p>
          <a:p>
            <a:pPr algn="ctr">
              <a:lnSpc>
                <a:spcPct val="90000"/>
              </a:lnSpc>
            </a:pPr>
            <a:r>
              <a:rPr kumimoji="0" lang="en-US" sz="1600" b="1">
                <a:solidFill>
                  <a:srgbClr val="D1D1D3"/>
                </a:solidFill>
                <a:ea typeface="Geneva" pitchFamily="48" charset="0"/>
                <a:cs typeface="Geneva" pitchFamily="48" charset="0"/>
              </a:rPr>
              <a:t> acceptor</a:t>
            </a:r>
            <a:endParaRPr kumimoji="0" lang="en-US" sz="1600" b="1">
              <a:solidFill>
                <a:srgbClr val="A8A9AD"/>
              </a:solidFill>
              <a:ea typeface="Geneva" pitchFamily="48" charset="0"/>
              <a:cs typeface="Geneva" pitchFamily="48" charset="0"/>
            </a:endParaRPr>
          </a:p>
        </p:txBody>
      </p:sp>
      <p:sp>
        <p:nvSpPr>
          <p:cNvPr id="440331" name="Text Box 11"/>
          <p:cNvSpPr txBox="1">
            <a:spLocks noChangeArrowheads="1"/>
          </p:cNvSpPr>
          <p:nvPr/>
        </p:nvSpPr>
        <p:spPr bwMode="auto">
          <a:xfrm>
            <a:off x="2151063" y="2365375"/>
            <a:ext cx="4238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600" b="1">
                <a:solidFill>
                  <a:srgbClr val="A8A9AD"/>
                </a:solidFill>
                <a:ea typeface="Geneva" pitchFamily="48" charset="0"/>
                <a:cs typeface="Geneva" pitchFamily="48" charset="0"/>
              </a:rPr>
              <a:t>Pq</a:t>
            </a:r>
          </a:p>
        </p:txBody>
      </p:sp>
      <p:sp>
        <p:nvSpPr>
          <p:cNvPr id="440332" name="Text Box 12"/>
          <p:cNvSpPr txBox="1">
            <a:spLocks noChangeArrowheads="1"/>
          </p:cNvSpPr>
          <p:nvPr/>
        </p:nvSpPr>
        <p:spPr bwMode="auto">
          <a:xfrm>
            <a:off x="2520950" y="2946400"/>
            <a:ext cx="13255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600" b="1">
                <a:ea typeface="Geneva" pitchFamily="48" charset="0"/>
                <a:cs typeface="Geneva" pitchFamily="48" charset="0"/>
              </a:rPr>
              <a:t>Cytochrome</a:t>
            </a:r>
          </a:p>
          <a:p>
            <a:pPr algn="l"/>
            <a:r>
              <a:rPr kumimoji="0" lang="en-US" sz="1600" b="1">
                <a:ea typeface="Geneva" pitchFamily="48" charset="0"/>
                <a:cs typeface="Geneva" pitchFamily="48" charset="0"/>
              </a:rPr>
              <a:t>complex</a:t>
            </a:r>
          </a:p>
        </p:txBody>
      </p:sp>
      <p:sp>
        <p:nvSpPr>
          <p:cNvPr id="440333" name="Text Box 13"/>
          <p:cNvSpPr txBox="1">
            <a:spLocks noChangeArrowheads="1"/>
          </p:cNvSpPr>
          <p:nvPr/>
        </p:nvSpPr>
        <p:spPr bwMode="auto">
          <a:xfrm>
            <a:off x="3219450" y="1727200"/>
            <a:ext cx="334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600" b="1">
                <a:ea typeface="Geneva" pitchFamily="48" charset="0"/>
                <a:cs typeface="Geneva" pitchFamily="48" charset="0"/>
              </a:rPr>
              <a:t>Fd</a:t>
            </a:r>
          </a:p>
        </p:txBody>
      </p:sp>
      <p:sp>
        <p:nvSpPr>
          <p:cNvPr id="440334" name="Text Box 14"/>
          <p:cNvSpPr txBox="1">
            <a:spLocks noChangeArrowheads="1"/>
          </p:cNvSpPr>
          <p:nvPr/>
        </p:nvSpPr>
        <p:spPr bwMode="auto">
          <a:xfrm>
            <a:off x="4019550" y="3771900"/>
            <a:ext cx="334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600" b="1">
                <a:ea typeface="Geneva" pitchFamily="48" charset="0"/>
                <a:cs typeface="Geneva" pitchFamily="48" charset="0"/>
              </a:rPr>
              <a:t>Pc</a:t>
            </a:r>
          </a:p>
        </p:txBody>
      </p:sp>
      <p:sp>
        <p:nvSpPr>
          <p:cNvPr id="440335" name="Text Box 15"/>
          <p:cNvSpPr txBox="1">
            <a:spLocks noChangeArrowheads="1"/>
          </p:cNvSpPr>
          <p:nvPr/>
        </p:nvSpPr>
        <p:spPr bwMode="auto">
          <a:xfrm>
            <a:off x="4921250" y="1333500"/>
            <a:ext cx="8937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600" b="1">
                <a:ea typeface="Geneva" pitchFamily="48" charset="0"/>
                <a:cs typeface="Geneva" pitchFamily="48" charset="0"/>
              </a:rPr>
              <a:t>Primary</a:t>
            </a:r>
          </a:p>
          <a:p>
            <a:pPr algn="l"/>
            <a:r>
              <a:rPr kumimoji="0" lang="en-US" sz="1600" b="1">
                <a:ea typeface="Geneva" pitchFamily="48" charset="0"/>
                <a:cs typeface="Geneva" pitchFamily="48" charset="0"/>
              </a:rPr>
              <a:t>acceptor</a:t>
            </a:r>
          </a:p>
        </p:txBody>
      </p:sp>
      <p:sp>
        <p:nvSpPr>
          <p:cNvPr id="440336" name="Text Box 16"/>
          <p:cNvSpPr txBox="1">
            <a:spLocks noChangeArrowheads="1"/>
          </p:cNvSpPr>
          <p:nvPr/>
        </p:nvSpPr>
        <p:spPr bwMode="auto">
          <a:xfrm>
            <a:off x="6202363" y="1946275"/>
            <a:ext cx="4238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600" b="1">
                <a:solidFill>
                  <a:srgbClr val="A8A9AD"/>
                </a:solidFill>
                <a:ea typeface="Geneva" pitchFamily="48" charset="0"/>
                <a:cs typeface="Geneva" pitchFamily="48" charset="0"/>
              </a:rPr>
              <a:t>Fd</a:t>
            </a:r>
          </a:p>
        </p:txBody>
      </p:sp>
      <p:sp>
        <p:nvSpPr>
          <p:cNvPr id="440337" name="Text Box 17"/>
          <p:cNvSpPr txBox="1">
            <a:spLocks noChangeArrowheads="1"/>
          </p:cNvSpPr>
          <p:nvPr/>
        </p:nvSpPr>
        <p:spPr bwMode="auto">
          <a:xfrm>
            <a:off x="6519863" y="2517775"/>
            <a:ext cx="10969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600" b="1">
                <a:solidFill>
                  <a:srgbClr val="A8A9AD"/>
                </a:solidFill>
                <a:ea typeface="Geneva" pitchFamily="48" charset="0"/>
                <a:cs typeface="Geneva" pitchFamily="48" charset="0"/>
              </a:rPr>
              <a:t>NADP</a:t>
            </a:r>
            <a:r>
              <a:rPr kumimoji="0" lang="en-US" sz="1600" b="1" baseline="30000">
                <a:solidFill>
                  <a:srgbClr val="A8A9AD"/>
                </a:solidFill>
                <a:ea typeface="Geneva" pitchFamily="48" charset="0"/>
                <a:cs typeface="Geneva" pitchFamily="48" charset="0"/>
              </a:rPr>
              <a:t>+</a:t>
            </a:r>
            <a:endParaRPr kumimoji="0" lang="en-US" sz="1600" b="1">
              <a:solidFill>
                <a:srgbClr val="A8A9AD"/>
              </a:solidFill>
              <a:ea typeface="Geneva" pitchFamily="48" charset="0"/>
              <a:cs typeface="Geneva" pitchFamily="48" charset="0"/>
            </a:endParaRPr>
          </a:p>
          <a:p>
            <a:pPr algn="l"/>
            <a:r>
              <a:rPr kumimoji="0" lang="en-US" sz="1600" b="1">
                <a:solidFill>
                  <a:srgbClr val="A8A9AD"/>
                </a:solidFill>
                <a:ea typeface="Geneva" pitchFamily="48" charset="0"/>
                <a:cs typeface="Geneva" pitchFamily="48" charset="0"/>
              </a:rPr>
              <a:t>reductase</a:t>
            </a:r>
          </a:p>
        </p:txBody>
      </p:sp>
      <p:sp>
        <p:nvSpPr>
          <p:cNvPr id="440338" name="Text Box 18"/>
          <p:cNvSpPr txBox="1">
            <a:spLocks noChangeArrowheads="1"/>
          </p:cNvSpPr>
          <p:nvPr/>
        </p:nvSpPr>
        <p:spPr bwMode="auto">
          <a:xfrm>
            <a:off x="8031163" y="3013075"/>
            <a:ext cx="792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600" b="1">
                <a:solidFill>
                  <a:srgbClr val="A8A9AD"/>
                </a:solidFill>
                <a:ea typeface="Geneva" pitchFamily="48" charset="0"/>
                <a:cs typeface="Geneva" pitchFamily="48" charset="0"/>
              </a:rPr>
              <a:t>NADPH</a:t>
            </a:r>
          </a:p>
        </p:txBody>
      </p:sp>
      <p:sp>
        <p:nvSpPr>
          <p:cNvPr id="440339" name="Text Box 19"/>
          <p:cNvSpPr txBox="1">
            <a:spLocks noChangeArrowheads="1"/>
          </p:cNvSpPr>
          <p:nvPr/>
        </p:nvSpPr>
        <p:spPr bwMode="auto">
          <a:xfrm>
            <a:off x="8043863" y="2263775"/>
            <a:ext cx="7413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600" b="1">
                <a:solidFill>
                  <a:srgbClr val="A8A9AD"/>
                </a:solidFill>
                <a:ea typeface="Geneva" pitchFamily="48" charset="0"/>
                <a:cs typeface="Geneva" pitchFamily="48" charset="0"/>
              </a:rPr>
              <a:t>NADP</a:t>
            </a:r>
            <a:r>
              <a:rPr kumimoji="0" lang="en-US" sz="1600" b="1" baseline="30000">
                <a:solidFill>
                  <a:srgbClr val="A8A9AD"/>
                </a:solidFill>
                <a:ea typeface="Geneva" pitchFamily="48" charset="0"/>
                <a:cs typeface="Geneva" pitchFamily="48" charset="0"/>
              </a:rPr>
              <a:t>+</a:t>
            </a:r>
            <a:endParaRPr kumimoji="0" lang="en-US" sz="1600" b="1">
              <a:solidFill>
                <a:srgbClr val="A8A9AD"/>
              </a:solidFill>
              <a:ea typeface="Geneva" pitchFamily="48" charset="0"/>
              <a:cs typeface="Geneva" pitchFamily="48" charset="0"/>
            </a:endParaRPr>
          </a:p>
          <a:p>
            <a:pPr algn="ctr"/>
            <a:r>
              <a:rPr kumimoji="0" lang="en-US" sz="1600" b="1">
                <a:solidFill>
                  <a:srgbClr val="A8A9AD"/>
                </a:solidFill>
                <a:ea typeface="Geneva" pitchFamily="48" charset="0"/>
                <a:cs typeface="Geneva" pitchFamily="48" charset="0"/>
              </a:rPr>
              <a:t>+ H</a:t>
            </a:r>
            <a:r>
              <a:rPr kumimoji="0" lang="en-US" sz="1600" b="1" baseline="30000">
                <a:solidFill>
                  <a:srgbClr val="A8A9AD"/>
                </a:solidFill>
                <a:ea typeface="Geneva" pitchFamily="48" charset="0"/>
                <a:cs typeface="Geneva" pitchFamily="48" charset="0"/>
              </a:rPr>
              <a:t>+</a:t>
            </a:r>
            <a:endParaRPr kumimoji="0" lang="en-US" sz="1600" b="1">
              <a:solidFill>
                <a:srgbClr val="A8A9AD"/>
              </a:solidFill>
              <a:ea typeface="Geneva" pitchFamily="48" charset="0"/>
              <a:cs typeface="Geneva" pitchFamily="4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3" y="1212850"/>
            <a:ext cx="8534400" cy="3524250"/>
          </a:xfrm>
        </p:spPr>
        <p:txBody>
          <a:bodyPr/>
          <a:lstStyle/>
          <a:p>
            <a:r>
              <a:rPr lang="en-US"/>
              <a:t>Some organisms such as purple sulfur bacteria have PS I but not PS II</a:t>
            </a:r>
          </a:p>
          <a:p>
            <a:r>
              <a:rPr lang="en-US"/>
              <a:t>Cyclic electron flow is thought to have evolved before linear electron flow</a:t>
            </a:r>
          </a:p>
          <a:p>
            <a:r>
              <a:rPr lang="en-US"/>
              <a:t>Cyclic electron flow may protect cells from light-induced damage</a:t>
            </a:r>
          </a:p>
        </p:txBody>
      </p:sp>
      <p:sp>
        <p:nvSpPr>
          <p:cNvPr id="391174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91175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91176" name="Text Box 8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76200"/>
            <a:ext cx="8534400" cy="914400"/>
          </a:xfrm>
        </p:spPr>
        <p:txBody>
          <a:bodyPr/>
          <a:lstStyle/>
          <a:p>
            <a:pPr marL="0" indent="0"/>
            <a:r>
              <a:rPr lang="en-US"/>
              <a:t>A Comparison of Chemiosmosis in Chloroplasts and Mitochondria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1219200"/>
            <a:ext cx="8534400" cy="5651500"/>
          </a:xfrm>
        </p:spPr>
        <p:txBody>
          <a:bodyPr/>
          <a:lstStyle/>
          <a:p>
            <a:r>
              <a:rPr lang="en-US"/>
              <a:t>Chloroplasts and mitochondria generate ATP by chemiosmosis, but use different sources of energy</a:t>
            </a:r>
          </a:p>
          <a:p>
            <a:r>
              <a:rPr lang="en-US"/>
              <a:t>Mitochondria transfer chemical energy from food to ATP; chloroplasts transform light energy into the chemical energy of ATP</a:t>
            </a:r>
          </a:p>
          <a:p>
            <a:r>
              <a:rPr lang="en-US"/>
              <a:t>Spatial organization of chemiosmosis differs between chloroplasts and mitochondria but also shows similarities</a:t>
            </a:r>
          </a:p>
          <a:p>
            <a:endParaRPr lang="en-US"/>
          </a:p>
        </p:txBody>
      </p:sp>
      <p:sp>
        <p:nvSpPr>
          <p:cNvPr id="283652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83653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1212850"/>
            <a:ext cx="8534400" cy="3683000"/>
          </a:xfrm>
        </p:spPr>
        <p:txBody>
          <a:bodyPr/>
          <a:lstStyle/>
          <a:p>
            <a:r>
              <a:rPr lang="en-US"/>
              <a:t>In mitochondria, protons are pumped to the intermembrane space and drive ATP synthesis as they diffuse back into the mitochondrial matrix</a:t>
            </a:r>
          </a:p>
          <a:p>
            <a:r>
              <a:rPr lang="en-US"/>
              <a:t>In chloroplasts, protons are pumped into the thylakoid space and drive ATP synthesis as they diffuse back into the stroma</a:t>
            </a:r>
          </a:p>
        </p:txBody>
      </p:sp>
      <p:sp>
        <p:nvSpPr>
          <p:cNvPr id="392196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92197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92198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9" name="Picture 5" descr="10_16ChemiosmosisComp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888" y="139700"/>
            <a:ext cx="7640637" cy="6578600"/>
          </a:xfrm>
          <a:prstGeom prst="rect">
            <a:avLst/>
          </a:prstGeom>
          <a:noFill/>
        </p:spPr>
      </p:pic>
      <p:sp>
        <p:nvSpPr>
          <p:cNvPr id="441350" name="Rectangle 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10-16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41351" name="Text Box 7"/>
          <p:cNvSpPr txBox="1">
            <a:spLocks noChangeArrowheads="1"/>
          </p:cNvSpPr>
          <p:nvPr/>
        </p:nvSpPr>
        <p:spPr bwMode="auto">
          <a:xfrm>
            <a:off x="1296988" y="5464175"/>
            <a:ext cx="4937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600" b="1">
                <a:ea typeface="Geneva" pitchFamily="48" charset="0"/>
                <a:cs typeface="Geneva" pitchFamily="48" charset="0"/>
              </a:rPr>
              <a:t>Key</a:t>
            </a:r>
          </a:p>
        </p:txBody>
      </p:sp>
      <p:sp>
        <p:nvSpPr>
          <p:cNvPr id="441352" name="Text Box 8"/>
          <p:cNvSpPr txBox="1">
            <a:spLocks noChangeArrowheads="1"/>
          </p:cNvSpPr>
          <p:nvPr/>
        </p:nvSpPr>
        <p:spPr bwMode="auto">
          <a:xfrm>
            <a:off x="2279650" y="152400"/>
            <a:ext cx="16176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Mitochondrion</a:t>
            </a:r>
          </a:p>
        </p:txBody>
      </p:sp>
      <p:sp>
        <p:nvSpPr>
          <p:cNvPr id="441353" name="Text Box 9"/>
          <p:cNvSpPr txBox="1">
            <a:spLocks noChangeArrowheads="1"/>
          </p:cNvSpPr>
          <p:nvPr/>
        </p:nvSpPr>
        <p:spPr bwMode="auto">
          <a:xfrm>
            <a:off x="6483350" y="165100"/>
            <a:ext cx="1223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Chloroplast</a:t>
            </a:r>
          </a:p>
        </p:txBody>
      </p:sp>
      <p:sp>
        <p:nvSpPr>
          <p:cNvPr id="441354" name="Text Box 10"/>
          <p:cNvSpPr txBox="1">
            <a:spLocks noChangeArrowheads="1"/>
          </p:cNvSpPr>
          <p:nvPr/>
        </p:nvSpPr>
        <p:spPr bwMode="auto">
          <a:xfrm>
            <a:off x="6673850" y="2489200"/>
            <a:ext cx="170656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CHLOROPLAST</a:t>
            </a:r>
          </a:p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STRUCTURE</a:t>
            </a:r>
          </a:p>
        </p:txBody>
      </p:sp>
      <p:sp>
        <p:nvSpPr>
          <p:cNvPr id="441355" name="Text Box 11"/>
          <p:cNvSpPr txBox="1">
            <a:spLocks noChangeArrowheads="1"/>
          </p:cNvSpPr>
          <p:nvPr/>
        </p:nvSpPr>
        <p:spPr bwMode="auto">
          <a:xfrm>
            <a:off x="1428750" y="2489200"/>
            <a:ext cx="18716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kumimoji="0" lang="en-US" sz="1700" b="1">
                <a:ea typeface="Geneva" pitchFamily="48" charset="0"/>
                <a:cs typeface="Geneva" pitchFamily="48" charset="0"/>
              </a:rPr>
              <a:t>MITOCHONDRION</a:t>
            </a:r>
          </a:p>
          <a:p>
            <a:r>
              <a:rPr kumimoji="0" lang="en-US" sz="1700" b="1">
                <a:ea typeface="Geneva" pitchFamily="48" charset="0"/>
                <a:cs typeface="Geneva" pitchFamily="48" charset="0"/>
              </a:rPr>
              <a:t>STRUCTURE</a:t>
            </a:r>
          </a:p>
        </p:txBody>
      </p:sp>
      <p:sp>
        <p:nvSpPr>
          <p:cNvPr id="441356" name="Text Box 12"/>
          <p:cNvSpPr txBox="1">
            <a:spLocks noChangeArrowheads="1"/>
          </p:cNvSpPr>
          <p:nvPr/>
        </p:nvSpPr>
        <p:spPr bwMode="auto">
          <a:xfrm>
            <a:off x="1449388" y="3236913"/>
            <a:ext cx="18716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kumimoji="0" lang="en-US" sz="1700" b="1">
                <a:ea typeface="Geneva" pitchFamily="48" charset="0"/>
                <a:cs typeface="Geneva" pitchFamily="48" charset="0"/>
              </a:rPr>
              <a:t>Intermembrane</a:t>
            </a:r>
          </a:p>
          <a:p>
            <a:r>
              <a:rPr kumimoji="0" lang="en-US" sz="1700" b="1">
                <a:ea typeface="Geneva" pitchFamily="48" charset="0"/>
                <a:cs typeface="Geneva" pitchFamily="48" charset="0"/>
              </a:rPr>
              <a:t>space</a:t>
            </a:r>
          </a:p>
        </p:txBody>
      </p:sp>
      <p:sp>
        <p:nvSpPr>
          <p:cNvPr id="441357" name="Text Box 13"/>
          <p:cNvSpPr txBox="1">
            <a:spLocks noChangeArrowheads="1"/>
          </p:cNvSpPr>
          <p:nvPr/>
        </p:nvSpPr>
        <p:spPr bwMode="auto">
          <a:xfrm>
            <a:off x="2152650" y="3925888"/>
            <a:ext cx="1117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kumimoji="0" lang="en-US" sz="1700" b="1">
                <a:ea typeface="Geneva" pitchFamily="48" charset="0"/>
                <a:cs typeface="Geneva" pitchFamily="48" charset="0"/>
              </a:rPr>
              <a:t>Inner</a:t>
            </a:r>
          </a:p>
          <a:p>
            <a:r>
              <a:rPr kumimoji="0" lang="en-US" sz="1700" b="1">
                <a:ea typeface="Geneva" pitchFamily="48" charset="0"/>
                <a:cs typeface="Geneva" pitchFamily="48" charset="0"/>
              </a:rPr>
              <a:t>membrane</a:t>
            </a:r>
          </a:p>
        </p:txBody>
      </p:sp>
      <p:sp>
        <p:nvSpPr>
          <p:cNvPr id="441358" name="Text Box 14"/>
          <p:cNvSpPr txBox="1">
            <a:spLocks noChangeArrowheads="1"/>
          </p:cNvSpPr>
          <p:nvPr/>
        </p:nvSpPr>
        <p:spPr bwMode="auto">
          <a:xfrm>
            <a:off x="3816350" y="3835400"/>
            <a:ext cx="9398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Electron</a:t>
            </a:r>
          </a:p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transport</a:t>
            </a:r>
          </a:p>
          <a:p>
            <a:pPr algn="ctr">
              <a:lnSpc>
                <a:spcPct val="90000"/>
              </a:lnSpc>
            </a:pPr>
            <a:r>
              <a:rPr kumimoji="0" lang="en-US" sz="1700" b="1">
                <a:ea typeface="Geneva" pitchFamily="48" charset="0"/>
                <a:cs typeface="Geneva" pitchFamily="48" charset="0"/>
              </a:rPr>
              <a:t>chain</a:t>
            </a:r>
          </a:p>
        </p:txBody>
      </p:sp>
      <p:sp>
        <p:nvSpPr>
          <p:cNvPr id="441359" name="Text Box 15"/>
          <p:cNvSpPr txBox="1">
            <a:spLocks noChangeArrowheads="1"/>
          </p:cNvSpPr>
          <p:nvPr/>
        </p:nvSpPr>
        <p:spPr bwMode="auto">
          <a:xfrm>
            <a:off x="4899025" y="3109913"/>
            <a:ext cx="3968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H</a:t>
            </a:r>
            <a:r>
              <a:rPr kumimoji="0" lang="en-US" sz="1700" b="1" baseline="30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+</a:t>
            </a:r>
            <a:endParaRPr kumimoji="0" lang="en-US" sz="1700" b="1">
              <a:solidFill>
                <a:schemeClr val="bg1"/>
              </a:solidFill>
              <a:ea typeface="Geneva" pitchFamily="48" charset="0"/>
              <a:cs typeface="Geneva" pitchFamily="48" charset="0"/>
            </a:endParaRPr>
          </a:p>
        </p:txBody>
      </p:sp>
      <p:sp>
        <p:nvSpPr>
          <p:cNvPr id="441360" name="Text Box 16"/>
          <p:cNvSpPr txBox="1">
            <a:spLocks noChangeArrowheads="1"/>
          </p:cNvSpPr>
          <p:nvPr/>
        </p:nvSpPr>
        <p:spPr bwMode="auto">
          <a:xfrm>
            <a:off x="5530850" y="3103563"/>
            <a:ext cx="9763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7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Diffusion</a:t>
            </a:r>
          </a:p>
        </p:txBody>
      </p:sp>
      <p:sp>
        <p:nvSpPr>
          <p:cNvPr id="441361" name="Text Box 17"/>
          <p:cNvSpPr txBox="1">
            <a:spLocks noChangeArrowheads="1"/>
          </p:cNvSpPr>
          <p:nvPr/>
        </p:nvSpPr>
        <p:spPr bwMode="auto">
          <a:xfrm>
            <a:off x="2584450" y="5284788"/>
            <a:ext cx="6858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kumimoji="0" lang="en-US" sz="1700" b="1">
                <a:ea typeface="Geneva" pitchFamily="48" charset="0"/>
                <a:cs typeface="Geneva" pitchFamily="48" charset="0"/>
              </a:rPr>
              <a:t>Matrix</a:t>
            </a:r>
          </a:p>
        </p:txBody>
      </p:sp>
      <p:sp>
        <p:nvSpPr>
          <p:cNvPr id="441362" name="Text Box 18"/>
          <p:cNvSpPr txBox="1">
            <a:spLocks noChangeArrowheads="1"/>
          </p:cNvSpPr>
          <p:nvPr/>
        </p:nvSpPr>
        <p:spPr bwMode="auto">
          <a:xfrm>
            <a:off x="1276350" y="5970588"/>
            <a:ext cx="1117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kumimoji="0" lang="en-US" sz="1700" b="1">
                <a:ea typeface="Geneva" pitchFamily="48" charset="0"/>
                <a:cs typeface="Geneva" pitchFamily="48" charset="0"/>
              </a:rPr>
              <a:t>Higher [H</a:t>
            </a:r>
            <a:r>
              <a:rPr kumimoji="0" lang="en-US" sz="1700" b="1" baseline="30000">
                <a:ea typeface="Geneva" pitchFamily="48" charset="0"/>
                <a:cs typeface="Geneva" pitchFamily="48" charset="0"/>
              </a:rPr>
              <a:t>+</a:t>
            </a:r>
            <a:r>
              <a:rPr kumimoji="0" lang="en-US" sz="1700" b="1">
                <a:ea typeface="Geneva" pitchFamily="48" charset="0"/>
                <a:cs typeface="Geneva" pitchFamily="48" charset="0"/>
              </a:rPr>
              <a:t>]</a:t>
            </a:r>
          </a:p>
        </p:txBody>
      </p:sp>
      <p:sp>
        <p:nvSpPr>
          <p:cNvPr id="441363" name="Text Box 19"/>
          <p:cNvSpPr txBox="1">
            <a:spLocks noChangeArrowheads="1"/>
          </p:cNvSpPr>
          <p:nvPr/>
        </p:nvSpPr>
        <p:spPr bwMode="auto">
          <a:xfrm>
            <a:off x="1238250" y="6262688"/>
            <a:ext cx="1117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kumimoji="0" lang="en-US" sz="1700" b="1">
                <a:ea typeface="Geneva" pitchFamily="48" charset="0"/>
                <a:cs typeface="Geneva" pitchFamily="48" charset="0"/>
              </a:rPr>
              <a:t>Lower [H</a:t>
            </a:r>
            <a:r>
              <a:rPr kumimoji="0" lang="en-US" sz="1700" b="1" baseline="30000">
                <a:ea typeface="Geneva" pitchFamily="48" charset="0"/>
                <a:cs typeface="Geneva" pitchFamily="48" charset="0"/>
              </a:rPr>
              <a:t>+</a:t>
            </a:r>
            <a:r>
              <a:rPr kumimoji="0" lang="en-US" sz="1700" b="1">
                <a:ea typeface="Geneva" pitchFamily="48" charset="0"/>
                <a:cs typeface="Geneva" pitchFamily="48" charset="0"/>
              </a:rPr>
              <a:t>]</a:t>
            </a:r>
          </a:p>
        </p:txBody>
      </p:sp>
      <p:sp>
        <p:nvSpPr>
          <p:cNvPr id="441364" name="Text Box 20"/>
          <p:cNvSpPr txBox="1">
            <a:spLocks noChangeArrowheads="1"/>
          </p:cNvSpPr>
          <p:nvPr/>
        </p:nvSpPr>
        <p:spPr bwMode="auto">
          <a:xfrm>
            <a:off x="6648450" y="5272088"/>
            <a:ext cx="7493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kumimoji="0" lang="en-US" sz="1700" b="1">
                <a:ea typeface="Geneva" pitchFamily="48" charset="0"/>
                <a:cs typeface="Geneva" pitchFamily="48" charset="0"/>
              </a:rPr>
              <a:t>Stroma</a:t>
            </a:r>
          </a:p>
        </p:txBody>
      </p:sp>
      <p:sp>
        <p:nvSpPr>
          <p:cNvPr id="441365" name="Text Box 21"/>
          <p:cNvSpPr txBox="1">
            <a:spLocks noChangeArrowheads="1"/>
          </p:cNvSpPr>
          <p:nvPr/>
        </p:nvSpPr>
        <p:spPr bwMode="auto">
          <a:xfrm>
            <a:off x="4419600" y="4757738"/>
            <a:ext cx="1028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ATP</a:t>
            </a:r>
          </a:p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synthase</a:t>
            </a:r>
          </a:p>
        </p:txBody>
      </p:sp>
      <p:sp>
        <p:nvSpPr>
          <p:cNvPr id="441366" name="Line 22"/>
          <p:cNvSpPr>
            <a:spLocks noChangeShapeType="1"/>
          </p:cNvSpPr>
          <p:nvPr/>
        </p:nvSpPr>
        <p:spPr bwMode="auto">
          <a:xfrm>
            <a:off x="4838700" y="4905375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41367" name="Text Box 23"/>
          <p:cNvSpPr txBox="1">
            <a:spLocks noChangeArrowheads="1"/>
          </p:cNvSpPr>
          <p:nvPr/>
        </p:nvSpPr>
        <p:spPr bwMode="auto">
          <a:xfrm>
            <a:off x="4495800" y="5646738"/>
            <a:ext cx="908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700" b="1">
                <a:ea typeface="Geneva" pitchFamily="48" charset="0"/>
                <a:cs typeface="Geneva" pitchFamily="48" charset="0"/>
              </a:rPr>
              <a:t>ADP + P</a:t>
            </a:r>
          </a:p>
        </p:txBody>
      </p:sp>
      <p:sp>
        <p:nvSpPr>
          <p:cNvPr id="441368" name="Text Box 24"/>
          <p:cNvSpPr txBox="1">
            <a:spLocks noChangeArrowheads="1"/>
          </p:cNvSpPr>
          <p:nvPr/>
        </p:nvSpPr>
        <p:spPr bwMode="auto">
          <a:xfrm>
            <a:off x="5410200" y="5778500"/>
            <a:ext cx="682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200" b="1">
                <a:ea typeface="Geneva" pitchFamily="48" charset="0"/>
                <a:cs typeface="Geneva" pitchFamily="48" charset="0"/>
              </a:rPr>
              <a:t>i</a:t>
            </a:r>
            <a:endParaRPr kumimoji="0" lang="en-US" sz="1200" b="1" baseline="-25000">
              <a:ea typeface="Geneva" pitchFamily="48" charset="0"/>
              <a:cs typeface="Geneva" pitchFamily="48" charset="0"/>
            </a:endParaRPr>
          </a:p>
        </p:txBody>
      </p:sp>
      <p:sp>
        <p:nvSpPr>
          <p:cNvPr id="441369" name="Text Box 25"/>
          <p:cNvSpPr txBox="1">
            <a:spLocks noChangeArrowheads="1"/>
          </p:cNvSpPr>
          <p:nvPr/>
        </p:nvSpPr>
        <p:spPr bwMode="auto">
          <a:xfrm>
            <a:off x="5626100" y="5978525"/>
            <a:ext cx="2428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600" b="1">
                <a:ea typeface="Geneva" pitchFamily="48" charset="0"/>
                <a:cs typeface="Geneva" pitchFamily="48" charset="0"/>
              </a:rPr>
              <a:t>H</a:t>
            </a:r>
            <a:r>
              <a:rPr kumimoji="0" lang="en-US" sz="1600" b="1" baseline="30000">
                <a:ea typeface="Geneva" pitchFamily="48" charset="0"/>
                <a:cs typeface="Geneva" pitchFamily="48" charset="0"/>
              </a:rPr>
              <a:t>+</a:t>
            </a:r>
            <a:endParaRPr kumimoji="0" lang="en-US" sz="16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1370" name="Text Box 26"/>
          <p:cNvSpPr txBox="1">
            <a:spLocks noChangeArrowheads="1"/>
          </p:cNvSpPr>
          <p:nvPr/>
        </p:nvSpPr>
        <p:spPr bwMode="auto">
          <a:xfrm>
            <a:off x="6184900" y="5780088"/>
            <a:ext cx="4572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ATP</a:t>
            </a:r>
          </a:p>
        </p:txBody>
      </p:sp>
      <p:sp>
        <p:nvSpPr>
          <p:cNvPr id="441371" name="Text Box 27"/>
          <p:cNvSpPr txBox="1">
            <a:spLocks noChangeArrowheads="1"/>
          </p:cNvSpPr>
          <p:nvPr/>
        </p:nvSpPr>
        <p:spPr bwMode="auto">
          <a:xfrm>
            <a:off x="6661150" y="3227388"/>
            <a:ext cx="1028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Thylakoid</a:t>
            </a:r>
          </a:p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space</a:t>
            </a:r>
          </a:p>
        </p:txBody>
      </p:sp>
      <p:sp>
        <p:nvSpPr>
          <p:cNvPr id="441372" name="Text Box 28"/>
          <p:cNvSpPr txBox="1">
            <a:spLocks noChangeArrowheads="1"/>
          </p:cNvSpPr>
          <p:nvPr/>
        </p:nvSpPr>
        <p:spPr bwMode="auto">
          <a:xfrm>
            <a:off x="6661150" y="3938588"/>
            <a:ext cx="1028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Thylakoid</a:t>
            </a:r>
          </a:p>
          <a:p>
            <a:pPr algn="l"/>
            <a:r>
              <a:rPr kumimoji="0" lang="en-US" sz="1700" b="1">
                <a:ea typeface="Geneva" pitchFamily="48" charset="0"/>
                <a:cs typeface="Geneva" pitchFamily="48" charset="0"/>
              </a:rPr>
              <a:t>membrane </a:t>
            </a:r>
          </a:p>
        </p:txBody>
      </p:sp>
      <p:sp>
        <p:nvSpPr>
          <p:cNvPr id="441373" name="Rectangle 29"/>
          <p:cNvSpPr>
            <a:spLocks noChangeArrowheads="1"/>
          </p:cNvSpPr>
          <p:nvPr/>
        </p:nvSpPr>
        <p:spPr bwMode="auto">
          <a:xfrm>
            <a:off x="2000250" y="1314450"/>
            <a:ext cx="171450" cy="184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41374" name="Rectangle 30"/>
          <p:cNvSpPr>
            <a:spLocks noChangeArrowheads="1"/>
          </p:cNvSpPr>
          <p:nvPr/>
        </p:nvSpPr>
        <p:spPr bwMode="auto">
          <a:xfrm>
            <a:off x="7029450" y="1308100"/>
            <a:ext cx="177800" cy="190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19200"/>
            <a:ext cx="8534400" cy="3889375"/>
          </a:xfrm>
        </p:spPr>
        <p:txBody>
          <a:bodyPr/>
          <a:lstStyle/>
          <a:p>
            <a:r>
              <a:rPr lang="en-US"/>
              <a:t>ATP and NADPH are produced on the side facing the stroma, where the Calvin cycle takes place</a:t>
            </a:r>
            <a:endParaRPr lang="en-US">
              <a:latin typeface="Times" pitchFamily="18" charset="0"/>
            </a:endParaRPr>
          </a:p>
          <a:p>
            <a:r>
              <a:rPr lang="en-US"/>
              <a:t>In summary, light reactions generate ATP and increase the potential energy of electrons by moving them from H</a:t>
            </a:r>
            <a:r>
              <a:rPr lang="en-US" baseline="-25000"/>
              <a:t>2</a:t>
            </a:r>
            <a:r>
              <a:rPr lang="en-US"/>
              <a:t>O to NADPH</a:t>
            </a:r>
          </a:p>
          <a:p>
            <a:endParaRPr lang="en-US"/>
          </a:p>
        </p:txBody>
      </p:sp>
      <p:sp>
        <p:nvSpPr>
          <p:cNvPr id="329735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29736" name="Line 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29737" name="Text Box 9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3" name="Picture 5" descr="10_17ThylakoidMembran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760413"/>
            <a:ext cx="8542337" cy="5335587"/>
          </a:xfrm>
          <a:prstGeom prst="rect">
            <a:avLst/>
          </a:prstGeom>
          <a:noFill/>
        </p:spPr>
      </p:pic>
      <p:sp>
        <p:nvSpPr>
          <p:cNvPr id="442374" name="Oval 6"/>
          <p:cNvSpPr>
            <a:spLocks noChangeArrowheads="1"/>
          </p:cNvSpPr>
          <p:nvPr/>
        </p:nvSpPr>
        <p:spPr bwMode="auto">
          <a:xfrm>
            <a:off x="3733800" y="2822575"/>
            <a:ext cx="171450" cy="165100"/>
          </a:xfrm>
          <a:prstGeom prst="ellipse">
            <a:avLst/>
          </a:prstGeom>
          <a:solidFill>
            <a:srgbClr val="0096D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42375" name="Oval 7"/>
          <p:cNvSpPr>
            <a:spLocks noChangeArrowheads="1"/>
          </p:cNvSpPr>
          <p:nvPr/>
        </p:nvSpPr>
        <p:spPr bwMode="auto">
          <a:xfrm>
            <a:off x="2438400" y="3117850"/>
            <a:ext cx="171450" cy="165100"/>
          </a:xfrm>
          <a:prstGeom prst="ellipse">
            <a:avLst/>
          </a:prstGeom>
          <a:solidFill>
            <a:srgbClr val="0096D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42376" name="Rectangle 8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10-17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42377" name="Text Box 9"/>
          <p:cNvSpPr txBox="1">
            <a:spLocks noChangeArrowheads="1"/>
          </p:cNvSpPr>
          <p:nvPr/>
        </p:nvSpPr>
        <p:spPr bwMode="auto">
          <a:xfrm>
            <a:off x="4451350" y="1589088"/>
            <a:ext cx="42386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6280150" y="1892300"/>
            <a:ext cx="22066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ea typeface="Geneva" pitchFamily="48" charset="0"/>
                <a:cs typeface="Geneva" pitchFamily="48" charset="0"/>
              </a:rPr>
              <a:t>Fd</a:t>
            </a:r>
          </a:p>
        </p:txBody>
      </p:sp>
      <p:sp>
        <p:nvSpPr>
          <p:cNvPr id="442379" name="Text Box 11"/>
          <p:cNvSpPr txBox="1">
            <a:spLocks noChangeArrowheads="1"/>
          </p:cNvSpPr>
          <p:nvPr/>
        </p:nvSpPr>
        <p:spPr bwMode="auto">
          <a:xfrm>
            <a:off x="3640138" y="1296988"/>
            <a:ext cx="8429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100" b="1">
                <a:ea typeface="Geneva" pitchFamily="48" charset="0"/>
                <a:cs typeface="Geneva" pitchFamily="48" charset="0"/>
              </a:rPr>
              <a:t>Cytochrome</a:t>
            </a:r>
          </a:p>
          <a:p>
            <a:pPr algn="ctr"/>
            <a:r>
              <a:rPr kumimoji="0" lang="en-US" sz="1100" b="1">
                <a:ea typeface="Geneva" pitchFamily="48" charset="0"/>
                <a:cs typeface="Geneva" pitchFamily="48" charset="0"/>
              </a:rPr>
              <a:t>complex</a:t>
            </a:r>
          </a:p>
        </p:txBody>
      </p:sp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5321300" y="5113338"/>
            <a:ext cx="403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100" b="1">
                <a:ea typeface="Geneva" pitchFamily="48" charset="0"/>
                <a:cs typeface="Geneva" pitchFamily="48" charset="0"/>
              </a:rPr>
              <a:t>ADP</a:t>
            </a:r>
          </a:p>
          <a:p>
            <a:pPr algn="ctr"/>
            <a:r>
              <a:rPr kumimoji="0" lang="en-US" sz="1100" b="1">
                <a:ea typeface="Geneva" pitchFamily="48" charset="0"/>
                <a:cs typeface="Geneva" pitchFamily="48" charset="0"/>
              </a:rPr>
              <a:t> + </a:t>
            </a:r>
          </a:p>
        </p:txBody>
      </p:sp>
      <p:sp>
        <p:nvSpPr>
          <p:cNvPr id="442381" name="Text Box 13"/>
          <p:cNvSpPr txBox="1">
            <a:spLocks noChangeArrowheads="1"/>
          </p:cNvSpPr>
          <p:nvPr/>
        </p:nvSpPr>
        <p:spPr bwMode="auto">
          <a:xfrm>
            <a:off x="5594350" y="5537200"/>
            <a:ext cx="42863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900" b="1">
                <a:ea typeface="Geneva" pitchFamily="48" charset="0"/>
                <a:cs typeface="Geneva" pitchFamily="48" charset="0"/>
              </a:rPr>
              <a:t>i</a:t>
            </a:r>
            <a:endParaRPr kumimoji="0" lang="en-US" sz="900" b="1" baseline="-25000">
              <a:ea typeface="Geneva" pitchFamily="48" charset="0"/>
              <a:cs typeface="Geneva" pitchFamily="48" charset="0"/>
            </a:endParaRPr>
          </a:p>
        </p:txBody>
      </p:sp>
      <p:sp>
        <p:nvSpPr>
          <p:cNvPr id="442382" name="Text Box 14"/>
          <p:cNvSpPr txBox="1">
            <a:spLocks noChangeArrowheads="1"/>
          </p:cNvSpPr>
          <p:nvPr/>
        </p:nvSpPr>
        <p:spPr bwMode="auto">
          <a:xfrm>
            <a:off x="5886450" y="5584825"/>
            <a:ext cx="1476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ea typeface="Geneva" pitchFamily="48" charset="0"/>
                <a:cs typeface="Geneva" pitchFamily="48" charset="0"/>
              </a:rPr>
              <a:t>H</a:t>
            </a:r>
            <a:r>
              <a:rPr kumimoji="0" lang="en-US" sz="1100" b="1" baseline="30000">
                <a:ea typeface="Geneva" pitchFamily="48" charset="0"/>
                <a:cs typeface="Geneva" pitchFamily="48" charset="0"/>
              </a:rPr>
              <a:t>+</a:t>
            </a:r>
            <a:endParaRPr kumimoji="0" lang="en-US" sz="11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2383" name="Text Box 15"/>
          <p:cNvSpPr txBox="1">
            <a:spLocks noChangeArrowheads="1"/>
          </p:cNvSpPr>
          <p:nvPr/>
        </p:nvSpPr>
        <p:spPr bwMode="auto">
          <a:xfrm>
            <a:off x="6464300" y="5300663"/>
            <a:ext cx="25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ea typeface="Geneva" pitchFamily="48" charset="0"/>
                <a:cs typeface="Geneva" pitchFamily="48" charset="0"/>
              </a:rPr>
              <a:t>ATP</a:t>
            </a:r>
          </a:p>
        </p:txBody>
      </p:sp>
      <p:sp>
        <p:nvSpPr>
          <p:cNvPr id="442384" name="Text Box 16"/>
          <p:cNvSpPr txBox="1">
            <a:spLocks noChangeArrowheads="1"/>
          </p:cNvSpPr>
          <p:nvPr/>
        </p:nvSpPr>
        <p:spPr bwMode="auto">
          <a:xfrm>
            <a:off x="5480050" y="5461000"/>
            <a:ext cx="841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ea typeface="Geneva" pitchFamily="48" charset="0"/>
                <a:cs typeface="Geneva" pitchFamily="48" charset="0"/>
              </a:rPr>
              <a:t>P</a:t>
            </a:r>
            <a:endParaRPr kumimoji="0" lang="en-US" sz="1100" b="1" baseline="-25000">
              <a:ea typeface="Geneva" pitchFamily="48" charset="0"/>
              <a:cs typeface="Geneva" pitchFamily="48" charset="0"/>
            </a:endParaRPr>
          </a:p>
        </p:txBody>
      </p:sp>
      <p:sp>
        <p:nvSpPr>
          <p:cNvPr id="442385" name="Text Box 17"/>
          <p:cNvSpPr txBox="1">
            <a:spLocks noChangeArrowheads="1"/>
          </p:cNvSpPr>
          <p:nvPr/>
        </p:nvSpPr>
        <p:spPr bwMode="auto">
          <a:xfrm>
            <a:off x="4670425" y="4833938"/>
            <a:ext cx="6191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ATP</a:t>
            </a:r>
          </a:p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synthase</a:t>
            </a:r>
          </a:p>
        </p:txBody>
      </p:sp>
      <p:sp>
        <p:nvSpPr>
          <p:cNvPr id="442386" name="Line 18"/>
          <p:cNvSpPr>
            <a:spLocks noChangeShapeType="1"/>
          </p:cNvSpPr>
          <p:nvPr/>
        </p:nvSpPr>
        <p:spPr bwMode="auto">
          <a:xfrm>
            <a:off x="5146675" y="4889500"/>
            <a:ext cx="650875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42387" name="Text Box 19"/>
          <p:cNvSpPr txBox="1">
            <a:spLocks noChangeArrowheads="1"/>
          </p:cNvSpPr>
          <p:nvPr/>
        </p:nvSpPr>
        <p:spPr bwMode="auto">
          <a:xfrm>
            <a:off x="8272463" y="3768725"/>
            <a:ext cx="5175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To</a:t>
            </a:r>
          </a:p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Calvin</a:t>
            </a:r>
          </a:p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Cycle</a:t>
            </a:r>
          </a:p>
        </p:txBody>
      </p:sp>
      <p:sp>
        <p:nvSpPr>
          <p:cNvPr id="442388" name="Text Box 20"/>
          <p:cNvSpPr txBox="1">
            <a:spLocks noChangeArrowheads="1"/>
          </p:cNvSpPr>
          <p:nvPr/>
        </p:nvSpPr>
        <p:spPr bwMode="auto">
          <a:xfrm>
            <a:off x="461963" y="5056188"/>
            <a:ext cx="158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STROMA</a:t>
            </a:r>
          </a:p>
          <a:p>
            <a:pPr algn="l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(low H</a:t>
            </a:r>
            <a:r>
              <a:rPr kumimoji="0" lang="en-US" sz="1100" b="1" baseline="30000">
                <a:ea typeface="Geneva" pitchFamily="48" charset="0"/>
                <a:cs typeface="Geneva" pitchFamily="48" charset="0"/>
              </a:rPr>
              <a:t>+</a:t>
            </a:r>
            <a:r>
              <a:rPr kumimoji="0" lang="en-US" sz="1100" b="1">
                <a:ea typeface="Geneva" pitchFamily="48" charset="0"/>
                <a:cs typeface="Geneva" pitchFamily="48" charset="0"/>
              </a:rPr>
              <a:t> concentration)</a:t>
            </a:r>
          </a:p>
        </p:txBody>
      </p:sp>
      <p:sp>
        <p:nvSpPr>
          <p:cNvPr id="442389" name="Text Box 21"/>
          <p:cNvSpPr txBox="1">
            <a:spLocks noChangeArrowheads="1"/>
          </p:cNvSpPr>
          <p:nvPr/>
        </p:nvSpPr>
        <p:spPr bwMode="auto">
          <a:xfrm>
            <a:off x="2673350" y="4656138"/>
            <a:ext cx="7588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Thylakoid</a:t>
            </a:r>
          </a:p>
          <a:p>
            <a:pPr algn="l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membrane</a:t>
            </a:r>
          </a:p>
        </p:txBody>
      </p:sp>
      <p:sp>
        <p:nvSpPr>
          <p:cNvPr id="442390" name="Text Box 22"/>
          <p:cNvSpPr txBox="1">
            <a:spLocks noChangeArrowheads="1"/>
          </p:cNvSpPr>
          <p:nvPr/>
        </p:nvSpPr>
        <p:spPr bwMode="auto">
          <a:xfrm>
            <a:off x="460375" y="3170238"/>
            <a:ext cx="158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THYLAKOID SPACE</a:t>
            </a:r>
          </a:p>
          <a:p>
            <a:pPr algn="l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(high H</a:t>
            </a:r>
            <a:r>
              <a:rPr kumimoji="0" lang="en-US" sz="1100" b="1" baseline="30000">
                <a:ea typeface="Geneva" pitchFamily="48" charset="0"/>
                <a:cs typeface="Geneva" pitchFamily="48" charset="0"/>
              </a:rPr>
              <a:t>+</a:t>
            </a:r>
            <a:r>
              <a:rPr kumimoji="0" lang="en-US" sz="1100" b="1">
                <a:ea typeface="Geneva" pitchFamily="48" charset="0"/>
                <a:cs typeface="Geneva" pitchFamily="48" charset="0"/>
              </a:rPr>
              <a:t> concentration)</a:t>
            </a:r>
          </a:p>
        </p:txBody>
      </p:sp>
      <p:sp>
        <p:nvSpPr>
          <p:cNvPr id="442391" name="Text Box 23"/>
          <p:cNvSpPr txBox="1">
            <a:spLocks noChangeArrowheads="1"/>
          </p:cNvSpPr>
          <p:nvPr/>
        </p:nvSpPr>
        <p:spPr bwMode="auto">
          <a:xfrm>
            <a:off x="461963" y="1101725"/>
            <a:ext cx="14874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STROMA</a:t>
            </a:r>
          </a:p>
          <a:p>
            <a:pPr algn="l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(low H</a:t>
            </a:r>
            <a:r>
              <a:rPr kumimoji="0" lang="en-US" sz="1100" b="1" baseline="30000">
                <a:ea typeface="Geneva" pitchFamily="48" charset="0"/>
                <a:cs typeface="Geneva" pitchFamily="48" charset="0"/>
              </a:rPr>
              <a:t>+</a:t>
            </a:r>
            <a:r>
              <a:rPr kumimoji="0" lang="en-US" sz="1100" b="1">
                <a:ea typeface="Geneva" pitchFamily="48" charset="0"/>
                <a:cs typeface="Geneva" pitchFamily="48" charset="0"/>
              </a:rPr>
              <a:t> concentration)</a:t>
            </a:r>
          </a:p>
        </p:txBody>
      </p:sp>
      <p:sp>
        <p:nvSpPr>
          <p:cNvPr id="442392" name="Text Box 24"/>
          <p:cNvSpPr txBox="1">
            <a:spLocks noChangeArrowheads="1"/>
          </p:cNvSpPr>
          <p:nvPr/>
        </p:nvSpPr>
        <p:spPr bwMode="auto">
          <a:xfrm>
            <a:off x="2127250" y="1397000"/>
            <a:ext cx="10509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Photosystem </a:t>
            </a:r>
            <a:r>
              <a:rPr kumimoji="0" lang="en-US" sz="11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II</a:t>
            </a:r>
            <a:endParaRPr kumimoji="0" lang="en-US" sz="11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2393" name="Text Box 25"/>
          <p:cNvSpPr txBox="1">
            <a:spLocks noChangeArrowheads="1"/>
          </p:cNvSpPr>
          <p:nvPr/>
        </p:nvSpPr>
        <p:spPr bwMode="auto">
          <a:xfrm>
            <a:off x="4916488" y="1387475"/>
            <a:ext cx="10509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Photosystem </a:t>
            </a:r>
            <a:r>
              <a:rPr kumimoji="0" lang="en-US" sz="11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</a:t>
            </a:r>
            <a:endParaRPr kumimoji="0" lang="en-US" sz="11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2394" name="Text Box 26"/>
          <p:cNvSpPr txBox="1">
            <a:spLocks noChangeArrowheads="1"/>
          </p:cNvSpPr>
          <p:nvPr/>
        </p:nvSpPr>
        <p:spPr bwMode="auto">
          <a:xfrm>
            <a:off x="2870200" y="1630363"/>
            <a:ext cx="411163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ea typeface="Geneva" pitchFamily="48" charset="0"/>
                <a:cs typeface="Geneva" pitchFamily="48" charset="0"/>
              </a:rPr>
              <a:t>4 H</a:t>
            </a:r>
            <a:r>
              <a:rPr kumimoji="0" lang="en-US" sz="1100" b="1" baseline="30000">
                <a:ea typeface="Geneva" pitchFamily="48" charset="0"/>
                <a:cs typeface="Geneva" pitchFamily="48" charset="0"/>
              </a:rPr>
              <a:t>+</a:t>
            </a:r>
            <a:endParaRPr kumimoji="0" lang="en-US" sz="11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2395" name="Text Box 27"/>
          <p:cNvSpPr txBox="1">
            <a:spLocks noChangeArrowheads="1"/>
          </p:cNvSpPr>
          <p:nvPr/>
        </p:nvSpPr>
        <p:spPr bwMode="auto">
          <a:xfrm>
            <a:off x="3917950" y="3298825"/>
            <a:ext cx="27781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ea typeface="Geneva" pitchFamily="48" charset="0"/>
                <a:cs typeface="Geneva" pitchFamily="48" charset="0"/>
              </a:rPr>
              <a:t>4 H</a:t>
            </a:r>
            <a:r>
              <a:rPr kumimoji="0" lang="en-US" sz="1100" b="1" baseline="30000">
                <a:ea typeface="Geneva" pitchFamily="48" charset="0"/>
                <a:cs typeface="Geneva" pitchFamily="48" charset="0"/>
              </a:rPr>
              <a:t>+</a:t>
            </a:r>
            <a:endParaRPr kumimoji="0" lang="en-US" sz="11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2396" name="Text Box 28"/>
          <p:cNvSpPr txBox="1">
            <a:spLocks noChangeArrowheads="1"/>
          </p:cNvSpPr>
          <p:nvPr/>
        </p:nvSpPr>
        <p:spPr bwMode="auto">
          <a:xfrm>
            <a:off x="3454400" y="2368550"/>
            <a:ext cx="233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ea typeface="Geneva" pitchFamily="48" charset="0"/>
                <a:cs typeface="Geneva" pitchFamily="48" charset="0"/>
              </a:rPr>
              <a:t>Pq</a:t>
            </a:r>
          </a:p>
        </p:txBody>
      </p:sp>
      <p:sp>
        <p:nvSpPr>
          <p:cNvPr id="442397" name="Text Box 29"/>
          <p:cNvSpPr txBox="1">
            <a:spLocks noChangeArrowheads="1"/>
          </p:cNvSpPr>
          <p:nvPr/>
        </p:nvSpPr>
        <p:spPr bwMode="auto">
          <a:xfrm>
            <a:off x="4787900" y="2736850"/>
            <a:ext cx="233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ea typeface="Geneva" pitchFamily="48" charset="0"/>
                <a:cs typeface="Geneva" pitchFamily="48" charset="0"/>
              </a:rPr>
              <a:t>Pc</a:t>
            </a:r>
          </a:p>
        </p:txBody>
      </p:sp>
      <p:sp>
        <p:nvSpPr>
          <p:cNvPr id="442398" name="Text Box 30"/>
          <p:cNvSpPr txBox="1">
            <a:spLocks noChangeArrowheads="1"/>
          </p:cNvSpPr>
          <p:nvPr/>
        </p:nvSpPr>
        <p:spPr bwMode="auto">
          <a:xfrm>
            <a:off x="1625600" y="1714500"/>
            <a:ext cx="42386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442399" name="Text Box 31"/>
          <p:cNvSpPr txBox="1">
            <a:spLocks noChangeArrowheads="1"/>
          </p:cNvSpPr>
          <p:nvPr/>
        </p:nvSpPr>
        <p:spPr bwMode="auto">
          <a:xfrm>
            <a:off x="6592888" y="1631950"/>
            <a:ext cx="7080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NADP</a:t>
            </a:r>
            <a:r>
              <a:rPr kumimoji="0" lang="en-US" sz="1100" b="1" baseline="30000">
                <a:ea typeface="Geneva" pitchFamily="48" charset="0"/>
                <a:cs typeface="Geneva" pitchFamily="48" charset="0"/>
              </a:rPr>
              <a:t>+</a:t>
            </a:r>
            <a:endParaRPr kumimoji="0" lang="en-US" sz="1100" b="1">
              <a:ea typeface="Geneva" pitchFamily="48" charset="0"/>
              <a:cs typeface="Geneva" pitchFamily="48" charset="0"/>
            </a:endParaRPr>
          </a:p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reductase</a:t>
            </a:r>
          </a:p>
        </p:txBody>
      </p:sp>
      <p:sp>
        <p:nvSpPr>
          <p:cNvPr id="442400" name="Text Box 32"/>
          <p:cNvSpPr txBox="1">
            <a:spLocks noChangeArrowheads="1"/>
          </p:cNvSpPr>
          <p:nvPr/>
        </p:nvSpPr>
        <p:spPr bwMode="auto">
          <a:xfrm>
            <a:off x="7904163" y="2005013"/>
            <a:ext cx="784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NADP</a:t>
            </a:r>
            <a:r>
              <a:rPr kumimoji="0" lang="en-US" sz="1100" b="1" baseline="30000">
                <a:ea typeface="Geneva" pitchFamily="48" charset="0"/>
                <a:cs typeface="Geneva" pitchFamily="48" charset="0"/>
              </a:rPr>
              <a:t>+</a:t>
            </a:r>
            <a:r>
              <a:rPr kumimoji="0" lang="en-US" sz="1100" b="1">
                <a:ea typeface="Geneva" pitchFamily="48" charset="0"/>
                <a:cs typeface="Geneva" pitchFamily="48" charset="0"/>
              </a:rPr>
              <a:t> + H</a:t>
            </a:r>
            <a:r>
              <a:rPr kumimoji="0" lang="en-US" sz="1100" b="1" baseline="30000">
                <a:ea typeface="Geneva" pitchFamily="48" charset="0"/>
                <a:cs typeface="Geneva" pitchFamily="48" charset="0"/>
              </a:rPr>
              <a:t>+</a:t>
            </a:r>
            <a:endParaRPr kumimoji="0" lang="en-US" sz="11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2401" name="Text Box 33"/>
          <p:cNvSpPr txBox="1">
            <a:spLocks noChangeArrowheads="1"/>
          </p:cNvSpPr>
          <p:nvPr/>
        </p:nvSpPr>
        <p:spPr bwMode="auto">
          <a:xfrm>
            <a:off x="7354888" y="2344738"/>
            <a:ext cx="6191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>
                <a:ea typeface="Geneva" pitchFamily="48" charset="0"/>
                <a:cs typeface="Geneva" pitchFamily="48" charset="0"/>
              </a:rPr>
              <a:t>NADPH</a:t>
            </a:r>
          </a:p>
        </p:txBody>
      </p:sp>
      <p:sp>
        <p:nvSpPr>
          <p:cNvPr id="442402" name="Text Box 34"/>
          <p:cNvSpPr txBox="1">
            <a:spLocks noChangeArrowheads="1"/>
          </p:cNvSpPr>
          <p:nvPr/>
        </p:nvSpPr>
        <p:spPr bwMode="auto">
          <a:xfrm>
            <a:off x="2800350" y="3328988"/>
            <a:ext cx="3540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ea typeface="Geneva" pitchFamily="48" charset="0"/>
                <a:cs typeface="Geneva" pitchFamily="48" charset="0"/>
              </a:rPr>
              <a:t>+2 H</a:t>
            </a:r>
            <a:r>
              <a:rPr kumimoji="0" lang="en-US" sz="1100" b="1" baseline="30000">
                <a:ea typeface="Geneva" pitchFamily="48" charset="0"/>
                <a:cs typeface="Geneva" pitchFamily="48" charset="0"/>
              </a:rPr>
              <a:t>+</a:t>
            </a:r>
            <a:endParaRPr kumimoji="0" lang="en-US" sz="11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2403" name="Text Box 35"/>
          <p:cNvSpPr txBox="1">
            <a:spLocks noChangeArrowheads="1"/>
          </p:cNvSpPr>
          <p:nvPr/>
        </p:nvSpPr>
        <p:spPr bwMode="auto">
          <a:xfrm>
            <a:off x="1974850" y="2962275"/>
            <a:ext cx="2682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H</a:t>
            </a:r>
            <a:r>
              <a:rPr kumimoji="0" lang="en-US" sz="11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</a:p>
        </p:txBody>
      </p:sp>
      <p:sp>
        <p:nvSpPr>
          <p:cNvPr id="442404" name="Text Box 36"/>
          <p:cNvSpPr txBox="1">
            <a:spLocks noChangeArrowheads="1"/>
          </p:cNvSpPr>
          <p:nvPr/>
        </p:nvSpPr>
        <p:spPr bwMode="auto">
          <a:xfrm>
            <a:off x="2882900" y="3098800"/>
            <a:ext cx="1666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  <a:r>
              <a:rPr kumimoji="0" lang="en-US" sz="11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endParaRPr kumimoji="0" lang="en-US" sz="1100" b="1">
              <a:solidFill>
                <a:schemeClr val="bg1"/>
              </a:solidFill>
              <a:ea typeface="Geneva" pitchFamily="48" charset="0"/>
              <a:cs typeface="Geneva" pitchFamily="48" charset="0"/>
            </a:endParaRPr>
          </a:p>
        </p:txBody>
      </p:sp>
      <p:sp>
        <p:nvSpPr>
          <p:cNvPr id="442405" name="Text Box 37"/>
          <p:cNvSpPr txBox="1">
            <a:spLocks noChangeArrowheads="1"/>
          </p:cNvSpPr>
          <p:nvPr/>
        </p:nvSpPr>
        <p:spPr bwMode="auto">
          <a:xfrm>
            <a:off x="2555875" y="2774950"/>
            <a:ext cx="1476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11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100" b="1">
              <a:solidFill>
                <a:schemeClr val="bg1"/>
              </a:solidFill>
              <a:ea typeface="Geneva" pitchFamily="48" charset="0"/>
              <a:cs typeface="Geneva" pitchFamily="48" charset="0"/>
            </a:endParaRPr>
          </a:p>
        </p:txBody>
      </p:sp>
      <p:sp>
        <p:nvSpPr>
          <p:cNvPr id="442406" name="Text Box 38"/>
          <p:cNvSpPr txBox="1">
            <a:spLocks noChangeArrowheads="1"/>
          </p:cNvSpPr>
          <p:nvPr/>
        </p:nvSpPr>
        <p:spPr bwMode="auto">
          <a:xfrm>
            <a:off x="2390775" y="2860675"/>
            <a:ext cx="1476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 i="1">
                <a:ea typeface="Geneva" pitchFamily="48" charset="0"/>
                <a:cs typeface="Geneva" pitchFamily="48" charset="0"/>
              </a:rPr>
              <a:t>e</a:t>
            </a:r>
            <a:r>
              <a:rPr kumimoji="0" lang="en-US" sz="1100" b="1" baseline="30000">
                <a:ea typeface="Geneva" pitchFamily="48" charset="0"/>
                <a:cs typeface="Geneva" pitchFamily="48" charset="0"/>
              </a:rPr>
              <a:t>–</a:t>
            </a:r>
            <a:endParaRPr kumimoji="0" lang="en-US" sz="1100" b="1">
              <a:solidFill>
                <a:schemeClr val="bg1"/>
              </a:solidFill>
              <a:ea typeface="Geneva" pitchFamily="48" charset="0"/>
              <a:cs typeface="Geneva" pitchFamily="48" charset="0"/>
            </a:endParaRPr>
          </a:p>
        </p:txBody>
      </p:sp>
      <p:sp>
        <p:nvSpPr>
          <p:cNvPr id="442407" name="Text Box 39"/>
          <p:cNvSpPr txBox="1">
            <a:spLocks noChangeArrowheads="1"/>
          </p:cNvSpPr>
          <p:nvPr/>
        </p:nvSpPr>
        <p:spPr bwMode="auto">
          <a:xfrm>
            <a:off x="2670175" y="3108325"/>
            <a:ext cx="1666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 baseline="30000">
                <a:ea typeface="Geneva" pitchFamily="48" charset="0"/>
                <a:cs typeface="Geneva" pitchFamily="48" charset="0"/>
              </a:rPr>
              <a:t>1</a:t>
            </a:r>
            <a:r>
              <a:rPr kumimoji="0" lang="en-US" sz="1100" b="1">
                <a:ea typeface="Geneva" pitchFamily="48" charset="0"/>
                <a:cs typeface="Geneva" pitchFamily="48" charset="0"/>
              </a:rPr>
              <a:t>/</a:t>
            </a:r>
            <a:r>
              <a:rPr kumimoji="0" lang="en-US" sz="11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11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2408" name="Text Box 40"/>
          <p:cNvSpPr txBox="1">
            <a:spLocks noChangeArrowheads="1"/>
          </p:cNvSpPr>
          <p:nvPr/>
        </p:nvSpPr>
        <p:spPr bwMode="auto">
          <a:xfrm>
            <a:off x="2476500" y="3114675"/>
            <a:ext cx="809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1</a:t>
            </a:r>
          </a:p>
        </p:txBody>
      </p:sp>
      <p:sp>
        <p:nvSpPr>
          <p:cNvPr id="442409" name="Oval 41"/>
          <p:cNvSpPr>
            <a:spLocks noChangeArrowheads="1"/>
          </p:cNvSpPr>
          <p:nvPr/>
        </p:nvSpPr>
        <p:spPr bwMode="auto">
          <a:xfrm>
            <a:off x="7613650" y="1841500"/>
            <a:ext cx="171450" cy="165100"/>
          </a:xfrm>
          <a:prstGeom prst="ellipse">
            <a:avLst/>
          </a:prstGeom>
          <a:solidFill>
            <a:srgbClr val="0096D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42410" name="Text Box 42"/>
          <p:cNvSpPr txBox="1">
            <a:spLocks noChangeArrowheads="1"/>
          </p:cNvSpPr>
          <p:nvPr/>
        </p:nvSpPr>
        <p:spPr bwMode="auto">
          <a:xfrm>
            <a:off x="3778250" y="2822575"/>
            <a:ext cx="809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</a:p>
        </p:txBody>
      </p:sp>
      <p:sp>
        <p:nvSpPr>
          <p:cNvPr id="442411" name="Text Box 43"/>
          <p:cNvSpPr txBox="1">
            <a:spLocks noChangeArrowheads="1"/>
          </p:cNvSpPr>
          <p:nvPr/>
        </p:nvSpPr>
        <p:spPr bwMode="auto">
          <a:xfrm>
            <a:off x="7659688" y="1844675"/>
            <a:ext cx="809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1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3</a:t>
            </a:r>
          </a:p>
        </p:txBody>
      </p:sp>
      <p:sp>
        <p:nvSpPr>
          <p:cNvPr id="442412" name="Line 44"/>
          <p:cNvSpPr>
            <a:spLocks noChangeShapeType="1"/>
          </p:cNvSpPr>
          <p:nvPr/>
        </p:nvSpPr>
        <p:spPr bwMode="auto">
          <a:xfrm>
            <a:off x="2603500" y="1566863"/>
            <a:ext cx="134938" cy="668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42413" name="Line 45"/>
          <p:cNvSpPr>
            <a:spLocks noChangeShapeType="1"/>
          </p:cNvSpPr>
          <p:nvPr/>
        </p:nvSpPr>
        <p:spPr bwMode="auto">
          <a:xfrm>
            <a:off x="4144963" y="1630363"/>
            <a:ext cx="101600" cy="714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42414" name="Line 46"/>
          <p:cNvSpPr>
            <a:spLocks noChangeShapeType="1"/>
          </p:cNvSpPr>
          <p:nvPr/>
        </p:nvSpPr>
        <p:spPr bwMode="auto">
          <a:xfrm>
            <a:off x="5392738" y="1562100"/>
            <a:ext cx="119062" cy="566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42415" name="Line 47"/>
          <p:cNvSpPr>
            <a:spLocks noChangeShapeType="1"/>
          </p:cNvSpPr>
          <p:nvPr/>
        </p:nvSpPr>
        <p:spPr bwMode="auto">
          <a:xfrm flipH="1">
            <a:off x="6853238" y="1947863"/>
            <a:ext cx="98425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42416" name="Line 48"/>
          <p:cNvSpPr>
            <a:spLocks noChangeShapeType="1"/>
          </p:cNvSpPr>
          <p:nvPr/>
        </p:nvSpPr>
        <p:spPr bwMode="auto">
          <a:xfrm>
            <a:off x="2290763" y="4457700"/>
            <a:ext cx="376237" cy="271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76200"/>
            <a:ext cx="8534400" cy="914400"/>
          </a:xfrm>
        </p:spPr>
        <p:txBody>
          <a:bodyPr/>
          <a:lstStyle/>
          <a:p>
            <a:pPr marL="0" indent="0"/>
            <a:r>
              <a:rPr lang="en-US"/>
              <a:t>Concept 10.3: The Calvin cycle uses ATP and NADPH to convert CO</a:t>
            </a:r>
            <a:r>
              <a:rPr lang="en-US" baseline="-25000"/>
              <a:t>2</a:t>
            </a:r>
            <a:r>
              <a:rPr lang="en-US"/>
              <a:t> to sugar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204913"/>
            <a:ext cx="8534400" cy="3225800"/>
          </a:xfrm>
        </p:spPr>
        <p:txBody>
          <a:bodyPr/>
          <a:lstStyle/>
          <a:p>
            <a:r>
              <a:rPr lang="en-US"/>
              <a:t>The Calvin cycle, like the citric acid cycle, regenerates its starting material after molecules enter and leave the cycle</a:t>
            </a:r>
          </a:p>
          <a:p>
            <a:r>
              <a:rPr lang="en-US"/>
              <a:t>The cycle builds sugar from smaller molecules by using ATP and the reducing power of electrons carried by NADPH</a:t>
            </a:r>
          </a:p>
        </p:txBody>
      </p:sp>
      <p:sp>
        <p:nvSpPr>
          <p:cNvPr id="287748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87749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773" name="Picture 21" descr="10_02aPhotoautotroph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1398588"/>
            <a:ext cx="8555037" cy="4060825"/>
          </a:xfrm>
          <a:prstGeom prst="rect">
            <a:avLst/>
          </a:prstGeom>
          <a:noFill/>
        </p:spPr>
      </p:pic>
      <p:sp>
        <p:nvSpPr>
          <p:cNvPr id="586774" name="Rectangle 2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10-2a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86775" name="Text Box 23"/>
          <p:cNvSpPr txBox="1">
            <a:spLocks noChangeArrowheads="1"/>
          </p:cNvSpPr>
          <p:nvPr/>
        </p:nvSpPr>
        <p:spPr bwMode="auto">
          <a:xfrm>
            <a:off x="344488" y="4995863"/>
            <a:ext cx="11191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800" b="1">
                <a:ea typeface="Geneva" pitchFamily="48" charset="0"/>
                <a:cs typeface="Geneva" pitchFamily="48" charset="0"/>
              </a:rPr>
              <a:t>(a) Plants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166813"/>
            <a:ext cx="8534400" cy="5291137"/>
          </a:xfrm>
        </p:spPr>
        <p:txBody>
          <a:bodyPr/>
          <a:lstStyle/>
          <a:p>
            <a:r>
              <a:rPr lang="en-US"/>
              <a:t>Carbon enters the cycle as CO</a:t>
            </a:r>
            <a:r>
              <a:rPr lang="en-US" baseline="-25000"/>
              <a:t>2</a:t>
            </a:r>
            <a:r>
              <a:rPr lang="en-US"/>
              <a:t> and leaves as a sugar named </a:t>
            </a:r>
            <a:r>
              <a:rPr lang="en-US" b="1"/>
              <a:t>glyceraldehyde-3-phospate (G3P)</a:t>
            </a:r>
            <a:endParaRPr lang="en-US"/>
          </a:p>
          <a:p>
            <a:r>
              <a:rPr lang="en-US"/>
              <a:t>For net synthesis of 1 G3P, the cycle must take place three times, fixing 3 molecules of CO</a:t>
            </a:r>
            <a:r>
              <a:rPr lang="en-US" baseline="-25000"/>
              <a:t>2</a:t>
            </a:r>
            <a:endParaRPr lang="en-US"/>
          </a:p>
          <a:p>
            <a:r>
              <a:rPr lang="en-US"/>
              <a:t>The Calvin cycle has three phases:</a:t>
            </a:r>
          </a:p>
          <a:p>
            <a:pPr lvl="1">
              <a:spcBef>
                <a:spcPct val="18000"/>
              </a:spcBef>
            </a:pPr>
            <a:r>
              <a:rPr lang="en-US" b="1"/>
              <a:t>Carbon fixation </a:t>
            </a:r>
            <a:r>
              <a:rPr lang="en-US"/>
              <a:t>(catalyzed by </a:t>
            </a:r>
            <a:r>
              <a:rPr lang="en-US" b="1"/>
              <a:t>rubisco</a:t>
            </a:r>
            <a:r>
              <a:rPr lang="en-US"/>
              <a:t>)</a:t>
            </a:r>
          </a:p>
          <a:p>
            <a:pPr lvl="1">
              <a:spcBef>
                <a:spcPct val="18000"/>
              </a:spcBef>
            </a:pPr>
            <a:r>
              <a:rPr lang="en-US" b="1"/>
              <a:t>Reduction</a:t>
            </a:r>
          </a:p>
          <a:p>
            <a:pPr lvl="1">
              <a:spcBef>
                <a:spcPct val="18000"/>
              </a:spcBef>
            </a:pPr>
            <a:r>
              <a:rPr lang="en-US" b="1"/>
              <a:t>Regeneration of the CO</a:t>
            </a:r>
            <a:r>
              <a:rPr lang="en-US" b="1" baseline="-25000"/>
              <a:t>2</a:t>
            </a:r>
            <a:r>
              <a:rPr lang="en-US" b="1"/>
              <a:t> acceptor (RuBP)</a:t>
            </a:r>
          </a:p>
        </p:txBody>
      </p:sp>
      <p:sp>
        <p:nvSpPr>
          <p:cNvPr id="288776" name="Line 8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88777" name="Line 9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88778" name="Text Box 10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8" name="Picture 6" descr="10_18CalvinCycle_1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588" y="139700"/>
            <a:ext cx="6853237" cy="6578600"/>
          </a:xfrm>
          <a:prstGeom prst="rect">
            <a:avLst/>
          </a:prstGeom>
          <a:noFill/>
        </p:spPr>
      </p:pic>
      <p:sp>
        <p:nvSpPr>
          <p:cNvPr id="443399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10-18-1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43400" name="Text Box 8"/>
          <p:cNvSpPr txBox="1">
            <a:spLocks noChangeArrowheads="1"/>
          </p:cNvSpPr>
          <p:nvPr/>
        </p:nvSpPr>
        <p:spPr bwMode="auto">
          <a:xfrm>
            <a:off x="2262188" y="2262188"/>
            <a:ext cx="14366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Ribulose bisphosphate</a:t>
            </a:r>
          </a:p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(RuBP)</a:t>
            </a:r>
          </a:p>
        </p:txBody>
      </p:sp>
      <p:sp>
        <p:nvSpPr>
          <p:cNvPr id="443401" name="Text Box 9"/>
          <p:cNvSpPr txBox="1">
            <a:spLocks noChangeArrowheads="1"/>
          </p:cNvSpPr>
          <p:nvPr/>
        </p:nvSpPr>
        <p:spPr bwMode="auto">
          <a:xfrm>
            <a:off x="5457825" y="2263775"/>
            <a:ext cx="14366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3-Phosphoglycerate </a:t>
            </a:r>
          </a:p>
        </p:txBody>
      </p:sp>
      <p:sp>
        <p:nvSpPr>
          <p:cNvPr id="443402" name="Text Box 10"/>
          <p:cNvSpPr txBox="1">
            <a:spLocks noChangeArrowheads="1"/>
          </p:cNvSpPr>
          <p:nvPr/>
        </p:nvSpPr>
        <p:spPr bwMode="auto">
          <a:xfrm>
            <a:off x="4681538" y="1725613"/>
            <a:ext cx="8699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Short-lived</a:t>
            </a:r>
          </a:p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intermediate</a:t>
            </a:r>
          </a:p>
        </p:txBody>
      </p:sp>
      <p:sp>
        <p:nvSpPr>
          <p:cNvPr id="443403" name="Text Box 11"/>
          <p:cNvSpPr txBox="1">
            <a:spLocks noChangeArrowheads="1"/>
          </p:cNvSpPr>
          <p:nvPr/>
        </p:nvSpPr>
        <p:spPr bwMode="auto">
          <a:xfrm>
            <a:off x="5848350" y="920750"/>
            <a:ext cx="14636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Phase 1: Carbon fixation</a:t>
            </a:r>
          </a:p>
        </p:txBody>
      </p:sp>
      <p:sp>
        <p:nvSpPr>
          <p:cNvPr id="443404" name="Text Box 12"/>
          <p:cNvSpPr txBox="1">
            <a:spLocks noChangeArrowheads="1"/>
          </p:cNvSpPr>
          <p:nvPr/>
        </p:nvSpPr>
        <p:spPr bwMode="auto">
          <a:xfrm>
            <a:off x="4546600" y="169863"/>
            <a:ext cx="8556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(Entering one</a:t>
            </a:r>
          </a:p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at a time)</a:t>
            </a:r>
          </a:p>
        </p:txBody>
      </p:sp>
      <p:sp>
        <p:nvSpPr>
          <p:cNvPr id="443405" name="Text Box 13"/>
          <p:cNvSpPr txBox="1">
            <a:spLocks noChangeArrowheads="1"/>
          </p:cNvSpPr>
          <p:nvPr/>
        </p:nvSpPr>
        <p:spPr bwMode="auto">
          <a:xfrm>
            <a:off x="4230688" y="1295400"/>
            <a:ext cx="525462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900" b="1">
                <a:ea typeface="Geneva" pitchFamily="48" charset="0"/>
                <a:cs typeface="Geneva" pitchFamily="48" charset="0"/>
              </a:rPr>
              <a:t>Rubisco</a:t>
            </a:r>
          </a:p>
        </p:txBody>
      </p:sp>
      <p:sp>
        <p:nvSpPr>
          <p:cNvPr id="443406" name="Text Box 14"/>
          <p:cNvSpPr txBox="1">
            <a:spLocks noChangeArrowheads="1"/>
          </p:cNvSpPr>
          <p:nvPr/>
        </p:nvSpPr>
        <p:spPr bwMode="auto">
          <a:xfrm>
            <a:off x="3849688" y="168275"/>
            <a:ext cx="365125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Input</a:t>
            </a:r>
          </a:p>
        </p:txBody>
      </p:sp>
      <p:sp>
        <p:nvSpPr>
          <p:cNvPr id="443407" name="Text Box 15"/>
          <p:cNvSpPr txBox="1">
            <a:spLocks noChangeArrowheads="1"/>
          </p:cNvSpPr>
          <p:nvPr/>
        </p:nvSpPr>
        <p:spPr bwMode="auto">
          <a:xfrm>
            <a:off x="4276725" y="377825"/>
            <a:ext cx="381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CO</a:t>
            </a:r>
            <a:r>
              <a:rPr kumimoji="0" lang="en-US" sz="10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10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3408" name="Text Box 16"/>
          <p:cNvSpPr txBox="1">
            <a:spLocks noChangeArrowheads="1"/>
          </p:cNvSpPr>
          <p:nvPr/>
        </p:nvSpPr>
        <p:spPr bwMode="auto">
          <a:xfrm>
            <a:off x="4837113" y="1550988"/>
            <a:ext cx="14446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3409" name="Text Box 17"/>
          <p:cNvSpPr txBox="1">
            <a:spLocks noChangeArrowheads="1"/>
          </p:cNvSpPr>
          <p:nvPr/>
        </p:nvSpPr>
        <p:spPr bwMode="auto">
          <a:xfrm>
            <a:off x="2292350" y="2106613"/>
            <a:ext cx="1444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3</a:t>
            </a:r>
          </a:p>
        </p:txBody>
      </p:sp>
      <p:sp>
        <p:nvSpPr>
          <p:cNvPr id="443410" name="Text Box 18"/>
          <p:cNvSpPr txBox="1">
            <a:spLocks noChangeArrowheads="1"/>
          </p:cNvSpPr>
          <p:nvPr/>
        </p:nvSpPr>
        <p:spPr bwMode="auto">
          <a:xfrm>
            <a:off x="5592763" y="2082800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6</a:t>
            </a:r>
          </a:p>
        </p:txBody>
      </p:sp>
      <p:sp>
        <p:nvSpPr>
          <p:cNvPr id="443411" name="Text Box 19"/>
          <p:cNvSpPr txBox="1">
            <a:spLocks noChangeArrowheads="1"/>
          </p:cNvSpPr>
          <p:nvPr/>
        </p:nvSpPr>
        <p:spPr bwMode="auto">
          <a:xfrm>
            <a:off x="4686300" y="1547813"/>
            <a:ext cx="1444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3</a:t>
            </a:r>
          </a:p>
        </p:txBody>
      </p:sp>
      <p:sp>
        <p:nvSpPr>
          <p:cNvPr id="443412" name="Text Box 20"/>
          <p:cNvSpPr txBox="1">
            <a:spLocks noChangeArrowheads="1"/>
          </p:cNvSpPr>
          <p:nvPr/>
        </p:nvSpPr>
        <p:spPr bwMode="auto">
          <a:xfrm>
            <a:off x="4275138" y="177800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3</a:t>
            </a:r>
          </a:p>
        </p:txBody>
      </p:sp>
      <p:sp>
        <p:nvSpPr>
          <p:cNvPr id="443413" name="Text Box 21"/>
          <p:cNvSpPr txBox="1">
            <a:spLocks noChangeArrowheads="1"/>
          </p:cNvSpPr>
          <p:nvPr/>
        </p:nvSpPr>
        <p:spPr bwMode="auto">
          <a:xfrm>
            <a:off x="6119813" y="155257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3414" name="Text Box 22"/>
          <p:cNvSpPr txBox="1">
            <a:spLocks noChangeArrowheads="1"/>
          </p:cNvSpPr>
          <p:nvPr/>
        </p:nvSpPr>
        <p:spPr bwMode="auto">
          <a:xfrm>
            <a:off x="6389688" y="2090738"/>
            <a:ext cx="14446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3415" name="Text Box 23"/>
          <p:cNvSpPr txBox="1">
            <a:spLocks noChangeArrowheads="1"/>
          </p:cNvSpPr>
          <p:nvPr/>
        </p:nvSpPr>
        <p:spPr bwMode="auto">
          <a:xfrm>
            <a:off x="3729038" y="2103438"/>
            <a:ext cx="14446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3416" name="Text Box 24"/>
          <p:cNvSpPr txBox="1">
            <a:spLocks noChangeArrowheads="1"/>
          </p:cNvSpPr>
          <p:nvPr/>
        </p:nvSpPr>
        <p:spPr bwMode="auto">
          <a:xfrm>
            <a:off x="2411413" y="2101850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21" name="Picture 5" descr="10_18CalvinCycle_2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588" y="139700"/>
            <a:ext cx="6853237" cy="6578600"/>
          </a:xfrm>
          <a:prstGeom prst="rect">
            <a:avLst/>
          </a:prstGeom>
          <a:noFill/>
        </p:spPr>
      </p:pic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10-18-2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44423" name="Text Box 7"/>
          <p:cNvSpPr txBox="1">
            <a:spLocks noChangeArrowheads="1"/>
          </p:cNvSpPr>
          <p:nvPr/>
        </p:nvSpPr>
        <p:spPr bwMode="auto">
          <a:xfrm>
            <a:off x="2262188" y="2262188"/>
            <a:ext cx="14366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Ribulose bisphosphate</a:t>
            </a:r>
          </a:p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(RuBP)</a:t>
            </a:r>
          </a:p>
        </p:txBody>
      </p:sp>
      <p:sp>
        <p:nvSpPr>
          <p:cNvPr id="444424" name="Text Box 8"/>
          <p:cNvSpPr txBox="1">
            <a:spLocks noChangeArrowheads="1"/>
          </p:cNvSpPr>
          <p:nvPr/>
        </p:nvSpPr>
        <p:spPr bwMode="auto">
          <a:xfrm>
            <a:off x="5457825" y="2263775"/>
            <a:ext cx="14366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3-Phosphoglycerate </a:t>
            </a:r>
          </a:p>
        </p:txBody>
      </p:sp>
      <p:sp>
        <p:nvSpPr>
          <p:cNvPr id="444425" name="Text Box 9"/>
          <p:cNvSpPr txBox="1">
            <a:spLocks noChangeArrowheads="1"/>
          </p:cNvSpPr>
          <p:nvPr/>
        </p:nvSpPr>
        <p:spPr bwMode="auto">
          <a:xfrm>
            <a:off x="4681538" y="1725613"/>
            <a:ext cx="8699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Short-lived</a:t>
            </a:r>
          </a:p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intermediate</a:t>
            </a:r>
          </a:p>
        </p:txBody>
      </p:sp>
      <p:sp>
        <p:nvSpPr>
          <p:cNvPr id="444426" name="Text Box 10"/>
          <p:cNvSpPr txBox="1">
            <a:spLocks noChangeArrowheads="1"/>
          </p:cNvSpPr>
          <p:nvPr/>
        </p:nvSpPr>
        <p:spPr bwMode="auto">
          <a:xfrm>
            <a:off x="5848350" y="920750"/>
            <a:ext cx="14636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Phase 1: Carbon fixation</a:t>
            </a:r>
          </a:p>
        </p:txBody>
      </p:sp>
      <p:sp>
        <p:nvSpPr>
          <p:cNvPr id="444427" name="Text Box 11"/>
          <p:cNvSpPr txBox="1">
            <a:spLocks noChangeArrowheads="1"/>
          </p:cNvSpPr>
          <p:nvPr/>
        </p:nvSpPr>
        <p:spPr bwMode="auto">
          <a:xfrm>
            <a:off x="4546600" y="169863"/>
            <a:ext cx="8556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(Entering one</a:t>
            </a:r>
          </a:p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at a time)</a:t>
            </a:r>
          </a:p>
        </p:txBody>
      </p:sp>
      <p:sp>
        <p:nvSpPr>
          <p:cNvPr id="444428" name="Text Box 12"/>
          <p:cNvSpPr txBox="1">
            <a:spLocks noChangeArrowheads="1"/>
          </p:cNvSpPr>
          <p:nvPr/>
        </p:nvSpPr>
        <p:spPr bwMode="auto">
          <a:xfrm>
            <a:off x="4230688" y="1295400"/>
            <a:ext cx="525462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900" b="1">
                <a:ea typeface="Geneva" pitchFamily="48" charset="0"/>
                <a:cs typeface="Geneva" pitchFamily="48" charset="0"/>
              </a:rPr>
              <a:t>Rubisco</a:t>
            </a:r>
          </a:p>
        </p:txBody>
      </p:sp>
      <p:sp>
        <p:nvSpPr>
          <p:cNvPr id="444429" name="Text Box 13"/>
          <p:cNvSpPr txBox="1">
            <a:spLocks noChangeArrowheads="1"/>
          </p:cNvSpPr>
          <p:nvPr/>
        </p:nvSpPr>
        <p:spPr bwMode="auto">
          <a:xfrm>
            <a:off x="3849688" y="168275"/>
            <a:ext cx="365125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Input</a:t>
            </a:r>
          </a:p>
        </p:txBody>
      </p:sp>
      <p:sp>
        <p:nvSpPr>
          <p:cNvPr id="444430" name="Text Box 14"/>
          <p:cNvSpPr txBox="1">
            <a:spLocks noChangeArrowheads="1"/>
          </p:cNvSpPr>
          <p:nvPr/>
        </p:nvSpPr>
        <p:spPr bwMode="auto">
          <a:xfrm>
            <a:off x="4276725" y="377825"/>
            <a:ext cx="381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CO</a:t>
            </a:r>
            <a:r>
              <a:rPr kumimoji="0" lang="en-US" sz="10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10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4431" name="Text Box 15"/>
          <p:cNvSpPr txBox="1">
            <a:spLocks noChangeArrowheads="1"/>
          </p:cNvSpPr>
          <p:nvPr/>
        </p:nvSpPr>
        <p:spPr bwMode="auto">
          <a:xfrm>
            <a:off x="4837113" y="155257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4432" name="Text Box 16"/>
          <p:cNvSpPr txBox="1">
            <a:spLocks noChangeArrowheads="1"/>
          </p:cNvSpPr>
          <p:nvPr/>
        </p:nvSpPr>
        <p:spPr bwMode="auto">
          <a:xfrm>
            <a:off x="2292350" y="2106613"/>
            <a:ext cx="1444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3</a:t>
            </a:r>
          </a:p>
        </p:txBody>
      </p:sp>
      <p:sp>
        <p:nvSpPr>
          <p:cNvPr id="444433" name="Text Box 17"/>
          <p:cNvSpPr txBox="1">
            <a:spLocks noChangeArrowheads="1"/>
          </p:cNvSpPr>
          <p:nvPr/>
        </p:nvSpPr>
        <p:spPr bwMode="auto">
          <a:xfrm>
            <a:off x="5592763" y="2082800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6</a:t>
            </a:r>
          </a:p>
        </p:txBody>
      </p:sp>
      <p:sp>
        <p:nvSpPr>
          <p:cNvPr id="444434" name="Text Box 18"/>
          <p:cNvSpPr txBox="1">
            <a:spLocks noChangeArrowheads="1"/>
          </p:cNvSpPr>
          <p:nvPr/>
        </p:nvSpPr>
        <p:spPr bwMode="auto">
          <a:xfrm>
            <a:off x="4686300" y="1547813"/>
            <a:ext cx="1444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3</a:t>
            </a:r>
          </a:p>
        </p:txBody>
      </p:sp>
      <p:sp>
        <p:nvSpPr>
          <p:cNvPr id="444435" name="Text Box 19"/>
          <p:cNvSpPr txBox="1">
            <a:spLocks noChangeArrowheads="1"/>
          </p:cNvSpPr>
          <p:nvPr/>
        </p:nvSpPr>
        <p:spPr bwMode="auto">
          <a:xfrm>
            <a:off x="4275138" y="177800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3</a:t>
            </a:r>
          </a:p>
        </p:txBody>
      </p:sp>
      <p:sp>
        <p:nvSpPr>
          <p:cNvPr id="444436" name="Text Box 20"/>
          <p:cNvSpPr txBox="1">
            <a:spLocks noChangeArrowheads="1"/>
          </p:cNvSpPr>
          <p:nvPr/>
        </p:nvSpPr>
        <p:spPr bwMode="auto">
          <a:xfrm>
            <a:off x="6119813" y="1554163"/>
            <a:ext cx="14446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4437" name="Text Box 21"/>
          <p:cNvSpPr txBox="1">
            <a:spLocks noChangeArrowheads="1"/>
          </p:cNvSpPr>
          <p:nvPr/>
        </p:nvSpPr>
        <p:spPr bwMode="auto">
          <a:xfrm>
            <a:off x="6383338" y="209232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4438" name="Text Box 22"/>
          <p:cNvSpPr txBox="1">
            <a:spLocks noChangeArrowheads="1"/>
          </p:cNvSpPr>
          <p:nvPr/>
        </p:nvSpPr>
        <p:spPr bwMode="auto">
          <a:xfrm>
            <a:off x="3735388" y="2106613"/>
            <a:ext cx="14446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4439" name="Text Box 23"/>
          <p:cNvSpPr txBox="1">
            <a:spLocks noChangeArrowheads="1"/>
          </p:cNvSpPr>
          <p:nvPr/>
        </p:nvSpPr>
        <p:spPr bwMode="auto">
          <a:xfrm>
            <a:off x="2417763" y="210502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4440" name="Text Box 24"/>
          <p:cNvSpPr txBox="1">
            <a:spLocks noChangeArrowheads="1"/>
          </p:cNvSpPr>
          <p:nvPr/>
        </p:nvSpPr>
        <p:spPr bwMode="auto">
          <a:xfrm>
            <a:off x="7608888" y="2386013"/>
            <a:ext cx="217487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ATP</a:t>
            </a:r>
          </a:p>
        </p:txBody>
      </p:sp>
      <p:sp>
        <p:nvSpPr>
          <p:cNvPr id="444441" name="Text Box 25"/>
          <p:cNvSpPr txBox="1">
            <a:spLocks noChangeArrowheads="1"/>
          </p:cNvSpPr>
          <p:nvPr/>
        </p:nvSpPr>
        <p:spPr bwMode="auto">
          <a:xfrm>
            <a:off x="7310438" y="237807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6</a:t>
            </a:r>
          </a:p>
        </p:txBody>
      </p:sp>
      <p:sp>
        <p:nvSpPr>
          <p:cNvPr id="444442" name="Text Box 26"/>
          <p:cNvSpPr txBox="1">
            <a:spLocks noChangeArrowheads="1"/>
          </p:cNvSpPr>
          <p:nvPr/>
        </p:nvSpPr>
        <p:spPr bwMode="auto">
          <a:xfrm>
            <a:off x="7132638" y="2644775"/>
            <a:ext cx="382587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6 ADP</a:t>
            </a:r>
          </a:p>
        </p:txBody>
      </p:sp>
      <p:sp>
        <p:nvSpPr>
          <p:cNvPr id="444443" name="Text Box 27"/>
          <p:cNvSpPr txBox="1">
            <a:spLocks noChangeArrowheads="1"/>
          </p:cNvSpPr>
          <p:nvPr/>
        </p:nvSpPr>
        <p:spPr bwMode="auto">
          <a:xfrm>
            <a:off x="5972175" y="3324225"/>
            <a:ext cx="1444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4444" name="Text Box 28"/>
          <p:cNvSpPr txBox="1">
            <a:spLocks noChangeArrowheads="1"/>
          </p:cNvSpPr>
          <p:nvPr/>
        </p:nvSpPr>
        <p:spPr bwMode="auto">
          <a:xfrm>
            <a:off x="6815138" y="3319463"/>
            <a:ext cx="14446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4445" name="Text Box 29"/>
          <p:cNvSpPr txBox="1">
            <a:spLocks noChangeArrowheads="1"/>
          </p:cNvSpPr>
          <p:nvPr/>
        </p:nvSpPr>
        <p:spPr bwMode="auto">
          <a:xfrm>
            <a:off x="5818188" y="331787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6</a:t>
            </a:r>
          </a:p>
        </p:txBody>
      </p:sp>
      <p:sp>
        <p:nvSpPr>
          <p:cNvPr id="444446" name="Text Box 30"/>
          <p:cNvSpPr txBox="1">
            <a:spLocks noChangeArrowheads="1"/>
          </p:cNvSpPr>
          <p:nvPr/>
        </p:nvSpPr>
        <p:spPr bwMode="auto">
          <a:xfrm>
            <a:off x="5607050" y="3495675"/>
            <a:ext cx="154781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1,3-Bisphosphoglycerate</a:t>
            </a:r>
          </a:p>
        </p:txBody>
      </p:sp>
      <p:sp>
        <p:nvSpPr>
          <p:cNvPr id="444447" name="Text Box 31"/>
          <p:cNvSpPr txBox="1">
            <a:spLocks noChangeArrowheads="1"/>
          </p:cNvSpPr>
          <p:nvPr/>
        </p:nvSpPr>
        <p:spPr bwMode="auto">
          <a:xfrm>
            <a:off x="7250113" y="3746500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6</a:t>
            </a:r>
          </a:p>
        </p:txBody>
      </p:sp>
      <p:sp>
        <p:nvSpPr>
          <p:cNvPr id="444448" name="Text Box 32"/>
          <p:cNvSpPr txBox="1">
            <a:spLocks noChangeArrowheads="1"/>
          </p:cNvSpPr>
          <p:nvPr/>
        </p:nvSpPr>
        <p:spPr bwMode="auto">
          <a:xfrm>
            <a:off x="7065963" y="420052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4449" name="Text Box 33"/>
          <p:cNvSpPr txBox="1">
            <a:spLocks noChangeArrowheads="1"/>
          </p:cNvSpPr>
          <p:nvPr/>
        </p:nvSpPr>
        <p:spPr bwMode="auto">
          <a:xfrm>
            <a:off x="5861050" y="4670425"/>
            <a:ext cx="1444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4450" name="Text Box 34"/>
          <p:cNvSpPr txBox="1">
            <a:spLocks noChangeArrowheads="1"/>
          </p:cNvSpPr>
          <p:nvPr/>
        </p:nvSpPr>
        <p:spPr bwMode="auto">
          <a:xfrm>
            <a:off x="5053013" y="466407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6</a:t>
            </a:r>
          </a:p>
        </p:txBody>
      </p:sp>
      <p:sp>
        <p:nvSpPr>
          <p:cNvPr id="444451" name="Text Box 35"/>
          <p:cNvSpPr txBox="1">
            <a:spLocks noChangeArrowheads="1"/>
          </p:cNvSpPr>
          <p:nvPr/>
        </p:nvSpPr>
        <p:spPr bwMode="auto">
          <a:xfrm>
            <a:off x="6929438" y="419417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6</a:t>
            </a:r>
          </a:p>
        </p:txBody>
      </p:sp>
      <p:sp>
        <p:nvSpPr>
          <p:cNvPr id="444452" name="Text Box 36"/>
          <p:cNvSpPr txBox="1">
            <a:spLocks noChangeArrowheads="1"/>
          </p:cNvSpPr>
          <p:nvPr/>
        </p:nvSpPr>
        <p:spPr bwMode="auto">
          <a:xfrm>
            <a:off x="7065963" y="4019550"/>
            <a:ext cx="493712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6 NADP</a:t>
            </a:r>
            <a:r>
              <a:rPr kumimoji="0" lang="en-US" sz="1000" b="1" baseline="30000">
                <a:ea typeface="Geneva" pitchFamily="48" charset="0"/>
                <a:cs typeface="Geneva" pitchFamily="48" charset="0"/>
              </a:rPr>
              <a:t>+</a:t>
            </a:r>
            <a:endParaRPr kumimoji="0" lang="en-US" sz="10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4453" name="Text Box 37"/>
          <p:cNvSpPr txBox="1">
            <a:spLocks noChangeArrowheads="1"/>
          </p:cNvSpPr>
          <p:nvPr/>
        </p:nvSpPr>
        <p:spPr bwMode="auto">
          <a:xfrm>
            <a:off x="7386638" y="3752850"/>
            <a:ext cx="493712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NADPH</a:t>
            </a:r>
          </a:p>
        </p:txBody>
      </p:sp>
      <p:sp>
        <p:nvSpPr>
          <p:cNvPr id="444454" name="Text Box 38"/>
          <p:cNvSpPr txBox="1">
            <a:spLocks noChangeArrowheads="1"/>
          </p:cNvSpPr>
          <p:nvPr/>
        </p:nvSpPr>
        <p:spPr bwMode="auto">
          <a:xfrm>
            <a:off x="7151688" y="4257675"/>
            <a:ext cx="125412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800" b="1">
                <a:ea typeface="Geneva" pitchFamily="48" charset="0"/>
                <a:cs typeface="Geneva" pitchFamily="48" charset="0"/>
              </a:rPr>
              <a:t>i</a:t>
            </a:r>
            <a:endParaRPr kumimoji="0" lang="en-US" sz="10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4455" name="Text Box 39"/>
          <p:cNvSpPr txBox="1">
            <a:spLocks noChangeArrowheads="1"/>
          </p:cNvSpPr>
          <p:nvPr/>
        </p:nvSpPr>
        <p:spPr bwMode="auto">
          <a:xfrm>
            <a:off x="7021513" y="4864100"/>
            <a:ext cx="65563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Phase 2:</a:t>
            </a:r>
          </a:p>
          <a:p>
            <a:pPr algn="l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Reduction</a:t>
            </a:r>
          </a:p>
        </p:txBody>
      </p:sp>
      <p:sp>
        <p:nvSpPr>
          <p:cNvPr id="444456" name="Text Box 40"/>
          <p:cNvSpPr txBox="1">
            <a:spLocks noChangeArrowheads="1"/>
          </p:cNvSpPr>
          <p:nvPr/>
        </p:nvSpPr>
        <p:spPr bwMode="auto">
          <a:xfrm>
            <a:off x="4687888" y="4841875"/>
            <a:ext cx="17446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Glyceraldehyde-3-phosphate</a:t>
            </a:r>
          </a:p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(G3P)</a:t>
            </a:r>
          </a:p>
        </p:txBody>
      </p:sp>
      <p:sp>
        <p:nvSpPr>
          <p:cNvPr id="444457" name="Text Box 41"/>
          <p:cNvSpPr txBox="1">
            <a:spLocks noChangeArrowheads="1"/>
          </p:cNvSpPr>
          <p:nvPr/>
        </p:nvSpPr>
        <p:spPr bwMode="auto">
          <a:xfrm>
            <a:off x="4167188" y="6045200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1</a:t>
            </a:r>
          </a:p>
        </p:txBody>
      </p:sp>
      <p:sp>
        <p:nvSpPr>
          <p:cNvPr id="444458" name="Text Box 42"/>
          <p:cNvSpPr txBox="1">
            <a:spLocks noChangeArrowheads="1"/>
          </p:cNvSpPr>
          <p:nvPr/>
        </p:nvSpPr>
        <p:spPr bwMode="auto">
          <a:xfrm>
            <a:off x="4960938" y="604837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4459" name="Text Box 43"/>
          <p:cNvSpPr txBox="1">
            <a:spLocks noChangeArrowheads="1"/>
          </p:cNvSpPr>
          <p:nvPr/>
        </p:nvSpPr>
        <p:spPr bwMode="auto">
          <a:xfrm>
            <a:off x="3557588" y="6200775"/>
            <a:ext cx="5381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Output</a:t>
            </a:r>
          </a:p>
        </p:txBody>
      </p:sp>
      <p:sp>
        <p:nvSpPr>
          <p:cNvPr id="444460" name="Text Box 44"/>
          <p:cNvSpPr txBox="1">
            <a:spLocks noChangeArrowheads="1"/>
          </p:cNvSpPr>
          <p:nvPr/>
        </p:nvSpPr>
        <p:spPr bwMode="auto">
          <a:xfrm>
            <a:off x="4338638" y="6210300"/>
            <a:ext cx="6302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G3P</a:t>
            </a:r>
          </a:p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(a sugar)</a:t>
            </a:r>
          </a:p>
        </p:txBody>
      </p:sp>
      <p:sp>
        <p:nvSpPr>
          <p:cNvPr id="444461" name="Text Box 45"/>
          <p:cNvSpPr txBox="1">
            <a:spLocks noChangeArrowheads="1"/>
          </p:cNvSpPr>
          <p:nvPr/>
        </p:nvSpPr>
        <p:spPr bwMode="auto">
          <a:xfrm>
            <a:off x="5589588" y="6105525"/>
            <a:ext cx="9794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Glucose and</a:t>
            </a:r>
          </a:p>
          <a:p>
            <a:pPr algn="l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other organic</a:t>
            </a:r>
          </a:p>
          <a:p>
            <a:pPr algn="l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compounds</a:t>
            </a:r>
          </a:p>
        </p:txBody>
      </p:sp>
      <p:sp>
        <p:nvSpPr>
          <p:cNvPr id="444462" name="Text Box 46"/>
          <p:cNvSpPr txBox="1">
            <a:spLocks noChangeArrowheads="1"/>
          </p:cNvSpPr>
          <p:nvPr/>
        </p:nvSpPr>
        <p:spPr bwMode="auto">
          <a:xfrm>
            <a:off x="4427538" y="3067050"/>
            <a:ext cx="4079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Calvin</a:t>
            </a:r>
          </a:p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Cycle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48" name="Picture 8" descr="10_18CalvinCycle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588" y="139700"/>
            <a:ext cx="6853237" cy="6578600"/>
          </a:xfrm>
          <a:prstGeom prst="rect">
            <a:avLst/>
          </a:prstGeom>
          <a:noFill/>
        </p:spPr>
      </p:pic>
      <p:sp>
        <p:nvSpPr>
          <p:cNvPr id="445449" name="Rectangle 9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10-18-3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45450" name="Text Box 10"/>
          <p:cNvSpPr txBox="1">
            <a:spLocks noChangeArrowheads="1"/>
          </p:cNvSpPr>
          <p:nvPr/>
        </p:nvSpPr>
        <p:spPr bwMode="auto">
          <a:xfrm>
            <a:off x="2262188" y="2262188"/>
            <a:ext cx="14366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Ribulose bisphosphate</a:t>
            </a:r>
          </a:p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(RuBP)</a:t>
            </a: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5457825" y="2263775"/>
            <a:ext cx="14366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3-Phosphoglycerate </a:t>
            </a:r>
          </a:p>
        </p:txBody>
      </p:sp>
      <p:sp>
        <p:nvSpPr>
          <p:cNvPr id="445452" name="Text Box 12"/>
          <p:cNvSpPr txBox="1">
            <a:spLocks noChangeArrowheads="1"/>
          </p:cNvSpPr>
          <p:nvPr/>
        </p:nvSpPr>
        <p:spPr bwMode="auto">
          <a:xfrm>
            <a:off x="4681538" y="1725613"/>
            <a:ext cx="8699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Short-lived</a:t>
            </a:r>
          </a:p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intermediate</a:t>
            </a:r>
          </a:p>
        </p:txBody>
      </p:sp>
      <p:sp>
        <p:nvSpPr>
          <p:cNvPr id="445453" name="Text Box 13"/>
          <p:cNvSpPr txBox="1">
            <a:spLocks noChangeArrowheads="1"/>
          </p:cNvSpPr>
          <p:nvPr/>
        </p:nvSpPr>
        <p:spPr bwMode="auto">
          <a:xfrm>
            <a:off x="5848350" y="920750"/>
            <a:ext cx="14636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Phase 1: Carbon fixation</a:t>
            </a:r>
          </a:p>
        </p:txBody>
      </p:sp>
      <p:sp>
        <p:nvSpPr>
          <p:cNvPr id="445454" name="Text Box 14"/>
          <p:cNvSpPr txBox="1">
            <a:spLocks noChangeArrowheads="1"/>
          </p:cNvSpPr>
          <p:nvPr/>
        </p:nvSpPr>
        <p:spPr bwMode="auto">
          <a:xfrm>
            <a:off x="4546600" y="169863"/>
            <a:ext cx="8556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(Entering one</a:t>
            </a:r>
          </a:p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at a time)</a:t>
            </a:r>
          </a:p>
        </p:txBody>
      </p:sp>
      <p:sp>
        <p:nvSpPr>
          <p:cNvPr id="445455" name="Text Box 15"/>
          <p:cNvSpPr txBox="1">
            <a:spLocks noChangeArrowheads="1"/>
          </p:cNvSpPr>
          <p:nvPr/>
        </p:nvSpPr>
        <p:spPr bwMode="auto">
          <a:xfrm>
            <a:off x="4230688" y="1295400"/>
            <a:ext cx="525462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900" b="1">
                <a:ea typeface="Geneva" pitchFamily="48" charset="0"/>
                <a:cs typeface="Geneva" pitchFamily="48" charset="0"/>
              </a:rPr>
              <a:t>Rubisco</a:t>
            </a:r>
          </a:p>
        </p:txBody>
      </p:sp>
      <p:sp>
        <p:nvSpPr>
          <p:cNvPr id="445456" name="Text Box 16"/>
          <p:cNvSpPr txBox="1">
            <a:spLocks noChangeArrowheads="1"/>
          </p:cNvSpPr>
          <p:nvPr/>
        </p:nvSpPr>
        <p:spPr bwMode="auto">
          <a:xfrm>
            <a:off x="3849688" y="168275"/>
            <a:ext cx="365125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Input</a:t>
            </a:r>
          </a:p>
        </p:txBody>
      </p:sp>
      <p:sp>
        <p:nvSpPr>
          <p:cNvPr id="445457" name="Text Box 17"/>
          <p:cNvSpPr txBox="1">
            <a:spLocks noChangeArrowheads="1"/>
          </p:cNvSpPr>
          <p:nvPr/>
        </p:nvSpPr>
        <p:spPr bwMode="auto">
          <a:xfrm>
            <a:off x="4276725" y="377825"/>
            <a:ext cx="381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CO</a:t>
            </a:r>
            <a:r>
              <a:rPr kumimoji="0" lang="en-US" sz="10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10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5458" name="Text Box 18"/>
          <p:cNvSpPr txBox="1">
            <a:spLocks noChangeArrowheads="1"/>
          </p:cNvSpPr>
          <p:nvPr/>
        </p:nvSpPr>
        <p:spPr bwMode="auto">
          <a:xfrm>
            <a:off x="4830763" y="155257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5459" name="Text Box 19"/>
          <p:cNvSpPr txBox="1">
            <a:spLocks noChangeArrowheads="1"/>
          </p:cNvSpPr>
          <p:nvPr/>
        </p:nvSpPr>
        <p:spPr bwMode="auto">
          <a:xfrm>
            <a:off x="2292350" y="2106613"/>
            <a:ext cx="1444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3</a:t>
            </a:r>
          </a:p>
        </p:txBody>
      </p:sp>
      <p:sp>
        <p:nvSpPr>
          <p:cNvPr id="445460" name="Text Box 20"/>
          <p:cNvSpPr txBox="1">
            <a:spLocks noChangeArrowheads="1"/>
          </p:cNvSpPr>
          <p:nvPr/>
        </p:nvSpPr>
        <p:spPr bwMode="auto">
          <a:xfrm>
            <a:off x="5592763" y="2082800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6</a:t>
            </a:r>
          </a:p>
        </p:txBody>
      </p:sp>
      <p:sp>
        <p:nvSpPr>
          <p:cNvPr id="445461" name="Text Box 21"/>
          <p:cNvSpPr txBox="1">
            <a:spLocks noChangeArrowheads="1"/>
          </p:cNvSpPr>
          <p:nvPr/>
        </p:nvSpPr>
        <p:spPr bwMode="auto">
          <a:xfrm>
            <a:off x="4686300" y="1547813"/>
            <a:ext cx="1444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3</a:t>
            </a:r>
          </a:p>
        </p:txBody>
      </p:sp>
      <p:sp>
        <p:nvSpPr>
          <p:cNvPr id="445462" name="Text Box 22"/>
          <p:cNvSpPr txBox="1">
            <a:spLocks noChangeArrowheads="1"/>
          </p:cNvSpPr>
          <p:nvPr/>
        </p:nvSpPr>
        <p:spPr bwMode="auto">
          <a:xfrm>
            <a:off x="4275138" y="177800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3</a:t>
            </a:r>
          </a:p>
        </p:txBody>
      </p:sp>
      <p:sp>
        <p:nvSpPr>
          <p:cNvPr id="445463" name="Text Box 23"/>
          <p:cNvSpPr txBox="1">
            <a:spLocks noChangeArrowheads="1"/>
          </p:cNvSpPr>
          <p:nvPr/>
        </p:nvSpPr>
        <p:spPr bwMode="auto">
          <a:xfrm>
            <a:off x="6119813" y="1554163"/>
            <a:ext cx="14446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5464" name="Text Box 24"/>
          <p:cNvSpPr txBox="1">
            <a:spLocks noChangeArrowheads="1"/>
          </p:cNvSpPr>
          <p:nvPr/>
        </p:nvSpPr>
        <p:spPr bwMode="auto">
          <a:xfrm>
            <a:off x="6383338" y="209232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5465" name="Text Box 25"/>
          <p:cNvSpPr txBox="1">
            <a:spLocks noChangeArrowheads="1"/>
          </p:cNvSpPr>
          <p:nvPr/>
        </p:nvSpPr>
        <p:spPr bwMode="auto">
          <a:xfrm>
            <a:off x="3729038" y="2112963"/>
            <a:ext cx="14446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5466" name="Text Box 26"/>
          <p:cNvSpPr txBox="1">
            <a:spLocks noChangeArrowheads="1"/>
          </p:cNvSpPr>
          <p:nvPr/>
        </p:nvSpPr>
        <p:spPr bwMode="auto">
          <a:xfrm>
            <a:off x="2411413" y="211137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5467" name="Text Box 27"/>
          <p:cNvSpPr txBox="1">
            <a:spLocks noChangeArrowheads="1"/>
          </p:cNvSpPr>
          <p:nvPr/>
        </p:nvSpPr>
        <p:spPr bwMode="auto">
          <a:xfrm>
            <a:off x="7608888" y="2386013"/>
            <a:ext cx="217487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ATP</a:t>
            </a:r>
          </a:p>
        </p:txBody>
      </p:sp>
      <p:sp>
        <p:nvSpPr>
          <p:cNvPr id="445468" name="Text Box 28"/>
          <p:cNvSpPr txBox="1">
            <a:spLocks noChangeArrowheads="1"/>
          </p:cNvSpPr>
          <p:nvPr/>
        </p:nvSpPr>
        <p:spPr bwMode="auto">
          <a:xfrm>
            <a:off x="7310438" y="237807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6</a:t>
            </a:r>
          </a:p>
        </p:txBody>
      </p:sp>
      <p:sp>
        <p:nvSpPr>
          <p:cNvPr id="445469" name="Text Box 29"/>
          <p:cNvSpPr txBox="1">
            <a:spLocks noChangeArrowheads="1"/>
          </p:cNvSpPr>
          <p:nvPr/>
        </p:nvSpPr>
        <p:spPr bwMode="auto">
          <a:xfrm>
            <a:off x="7132638" y="2644775"/>
            <a:ext cx="382587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6 ADP</a:t>
            </a:r>
          </a:p>
        </p:txBody>
      </p:sp>
      <p:sp>
        <p:nvSpPr>
          <p:cNvPr id="445470" name="Text Box 30"/>
          <p:cNvSpPr txBox="1">
            <a:spLocks noChangeArrowheads="1"/>
          </p:cNvSpPr>
          <p:nvPr/>
        </p:nvSpPr>
        <p:spPr bwMode="auto">
          <a:xfrm>
            <a:off x="5964238" y="332422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5471" name="Text Box 31"/>
          <p:cNvSpPr txBox="1">
            <a:spLocks noChangeArrowheads="1"/>
          </p:cNvSpPr>
          <p:nvPr/>
        </p:nvSpPr>
        <p:spPr bwMode="auto">
          <a:xfrm>
            <a:off x="6815138" y="3327400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5472" name="Text Box 32"/>
          <p:cNvSpPr txBox="1">
            <a:spLocks noChangeArrowheads="1"/>
          </p:cNvSpPr>
          <p:nvPr/>
        </p:nvSpPr>
        <p:spPr bwMode="auto">
          <a:xfrm>
            <a:off x="5818188" y="331787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6</a:t>
            </a:r>
          </a:p>
        </p:txBody>
      </p:sp>
      <p:sp>
        <p:nvSpPr>
          <p:cNvPr id="445473" name="Text Box 33"/>
          <p:cNvSpPr txBox="1">
            <a:spLocks noChangeArrowheads="1"/>
          </p:cNvSpPr>
          <p:nvPr/>
        </p:nvSpPr>
        <p:spPr bwMode="auto">
          <a:xfrm>
            <a:off x="5607050" y="3495675"/>
            <a:ext cx="154781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1,3-Bisphosphoglycerate</a:t>
            </a:r>
          </a:p>
        </p:txBody>
      </p:sp>
      <p:sp>
        <p:nvSpPr>
          <p:cNvPr id="445474" name="Text Box 34"/>
          <p:cNvSpPr txBox="1">
            <a:spLocks noChangeArrowheads="1"/>
          </p:cNvSpPr>
          <p:nvPr/>
        </p:nvSpPr>
        <p:spPr bwMode="auto">
          <a:xfrm>
            <a:off x="7250113" y="3746500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6</a:t>
            </a:r>
          </a:p>
        </p:txBody>
      </p:sp>
      <p:sp>
        <p:nvSpPr>
          <p:cNvPr id="445475" name="Text Box 35"/>
          <p:cNvSpPr txBox="1">
            <a:spLocks noChangeArrowheads="1"/>
          </p:cNvSpPr>
          <p:nvPr/>
        </p:nvSpPr>
        <p:spPr bwMode="auto">
          <a:xfrm>
            <a:off x="7065963" y="420052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5476" name="Text Box 36"/>
          <p:cNvSpPr txBox="1">
            <a:spLocks noChangeArrowheads="1"/>
          </p:cNvSpPr>
          <p:nvPr/>
        </p:nvSpPr>
        <p:spPr bwMode="auto">
          <a:xfrm>
            <a:off x="5853113" y="467042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5477" name="Text Box 37"/>
          <p:cNvSpPr txBox="1">
            <a:spLocks noChangeArrowheads="1"/>
          </p:cNvSpPr>
          <p:nvPr/>
        </p:nvSpPr>
        <p:spPr bwMode="auto">
          <a:xfrm>
            <a:off x="5053013" y="466407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6</a:t>
            </a:r>
          </a:p>
        </p:txBody>
      </p:sp>
      <p:sp>
        <p:nvSpPr>
          <p:cNvPr id="445478" name="Text Box 38"/>
          <p:cNvSpPr txBox="1">
            <a:spLocks noChangeArrowheads="1"/>
          </p:cNvSpPr>
          <p:nvPr/>
        </p:nvSpPr>
        <p:spPr bwMode="auto">
          <a:xfrm>
            <a:off x="6929438" y="419417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6</a:t>
            </a:r>
          </a:p>
        </p:txBody>
      </p:sp>
      <p:sp>
        <p:nvSpPr>
          <p:cNvPr id="445479" name="Text Box 39"/>
          <p:cNvSpPr txBox="1">
            <a:spLocks noChangeArrowheads="1"/>
          </p:cNvSpPr>
          <p:nvPr/>
        </p:nvSpPr>
        <p:spPr bwMode="auto">
          <a:xfrm>
            <a:off x="7065963" y="4019550"/>
            <a:ext cx="493712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6 NADP</a:t>
            </a:r>
            <a:r>
              <a:rPr kumimoji="0" lang="en-US" sz="1000" b="1" baseline="30000">
                <a:ea typeface="Geneva" pitchFamily="48" charset="0"/>
                <a:cs typeface="Geneva" pitchFamily="48" charset="0"/>
              </a:rPr>
              <a:t>+</a:t>
            </a:r>
            <a:endParaRPr kumimoji="0" lang="en-US" sz="10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5480" name="Text Box 40"/>
          <p:cNvSpPr txBox="1">
            <a:spLocks noChangeArrowheads="1"/>
          </p:cNvSpPr>
          <p:nvPr/>
        </p:nvSpPr>
        <p:spPr bwMode="auto">
          <a:xfrm>
            <a:off x="7386638" y="3752850"/>
            <a:ext cx="493712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NADPH</a:t>
            </a:r>
          </a:p>
        </p:txBody>
      </p:sp>
      <p:sp>
        <p:nvSpPr>
          <p:cNvPr id="445481" name="Text Box 41"/>
          <p:cNvSpPr txBox="1">
            <a:spLocks noChangeArrowheads="1"/>
          </p:cNvSpPr>
          <p:nvPr/>
        </p:nvSpPr>
        <p:spPr bwMode="auto">
          <a:xfrm>
            <a:off x="7151688" y="4257675"/>
            <a:ext cx="125412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800" b="1">
                <a:ea typeface="Geneva" pitchFamily="48" charset="0"/>
                <a:cs typeface="Geneva" pitchFamily="48" charset="0"/>
              </a:rPr>
              <a:t>i</a:t>
            </a:r>
            <a:endParaRPr kumimoji="0" lang="en-US" sz="10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5482" name="Text Box 42"/>
          <p:cNvSpPr txBox="1">
            <a:spLocks noChangeArrowheads="1"/>
          </p:cNvSpPr>
          <p:nvPr/>
        </p:nvSpPr>
        <p:spPr bwMode="auto">
          <a:xfrm>
            <a:off x="7021513" y="4864100"/>
            <a:ext cx="65563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Phase 2:</a:t>
            </a:r>
          </a:p>
          <a:p>
            <a:pPr algn="l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Reduction</a:t>
            </a:r>
          </a:p>
        </p:txBody>
      </p:sp>
      <p:sp>
        <p:nvSpPr>
          <p:cNvPr id="445483" name="Text Box 43"/>
          <p:cNvSpPr txBox="1">
            <a:spLocks noChangeArrowheads="1"/>
          </p:cNvSpPr>
          <p:nvPr/>
        </p:nvSpPr>
        <p:spPr bwMode="auto">
          <a:xfrm>
            <a:off x="4687888" y="4841875"/>
            <a:ext cx="17446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Glyceraldehyde-3-phosphate</a:t>
            </a:r>
          </a:p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(G3P)</a:t>
            </a:r>
          </a:p>
        </p:txBody>
      </p:sp>
      <p:sp>
        <p:nvSpPr>
          <p:cNvPr id="445484" name="Text Box 44"/>
          <p:cNvSpPr txBox="1">
            <a:spLocks noChangeArrowheads="1"/>
          </p:cNvSpPr>
          <p:nvPr/>
        </p:nvSpPr>
        <p:spPr bwMode="auto">
          <a:xfrm>
            <a:off x="4167188" y="6045200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1</a:t>
            </a:r>
          </a:p>
        </p:txBody>
      </p:sp>
      <p:sp>
        <p:nvSpPr>
          <p:cNvPr id="445485" name="Text Box 45"/>
          <p:cNvSpPr txBox="1">
            <a:spLocks noChangeArrowheads="1"/>
          </p:cNvSpPr>
          <p:nvPr/>
        </p:nvSpPr>
        <p:spPr bwMode="auto">
          <a:xfrm>
            <a:off x="4960938" y="604837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5486" name="Text Box 46"/>
          <p:cNvSpPr txBox="1">
            <a:spLocks noChangeArrowheads="1"/>
          </p:cNvSpPr>
          <p:nvPr/>
        </p:nvSpPr>
        <p:spPr bwMode="auto">
          <a:xfrm>
            <a:off x="3557588" y="6200775"/>
            <a:ext cx="5381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Output</a:t>
            </a:r>
          </a:p>
        </p:txBody>
      </p:sp>
      <p:sp>
        <p:nvSpPr>
          <p:cNvPr id="445487" name="Text Box 47"/>
          <p:cNvSpPr txBox="1">
            <a:spLocks noChangeArrowheads="1"/>
          </p:cNvSpPr>
          <p:nvPr/>
        </p:nvSpPr>
        <p:spPr bwMode="auto">
          <a:xfrm>
            <a:off x="4338638" y="6210300"/>
            <a:ext cx="6302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G3P</a:t>
            </a:r>
          </a:p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(a sugar)</a:t>
            </a:r>
          </a:p>
        </p:txBody>
      </p:sp>
      <p:sp>
        <p:nvSpPr>
          <p:cNvPr id="445488" name="Text Box 48"/>
          <p:cNvSpPr txBox="1">
            <a:spLocks noChangeArrowheads="1"/>
          </p:cNvSpPr>
          <p:nvPr/>
        </p:nvSpPr>
        <p:spPr bwMode="auto">
          <a:xfrm>
            <a:off x="5589588" y="6105525"/>
            <a:ext cx="9794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Glucose and</a:t>
            </a:r>
          </a:p>
          <a:p>
            <a:pPr algn="l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other organic</a:t>
            </a:r>
          </a:p>
          <a:p>
            <a:pPr algn="l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compounds</a:t>
            </a:r>
          </a:p>
        </p:txBody>
      </p:sp>
      <p:sp>
        <p:nvSpPr>
          <p:cNvPr id="445489" name="Text Box 49"/>
          <p:cNvSpPr txBox="1">
            <a:spLocks noChangeArrowheads="1"/>
          </p:cNvSpPr>
          <p:nvPr/>
        </p:nvSpPr>
        <p:spPr bwMode="auto">
          <a:xfrm>
            <a:off x="4427538" y="3067050"/>
            <a:ext cx="4079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Calvin</a:t>
            </a:r>
          </a:p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Cycle</a:t>
            </a:r>
          </a:p>
        </p:txBody>
      </p:sp>
      <p:sp>
        <p:nvSpPr>
          <p:cNvPr id="445490" name="Text Box 50"/>
          <p:cNvSpPr txBox="1">
            <a:spLocks noChangeArrowheads="1"/>
          </p:cNvSpPr>
          <p:nvPr/>
        </p:nvSpPr>
        <p:spPr bwMode="auto">
          <a:xfrm>
            <a:off x="1141413" y="3381375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3</a:t>
            </a:r>
          </a:p>
        </p:txBody>
      </p:sp>
      <p:sp>
        <p:nvSpPr>
          <p:cNvPr id="445491" name="Text Box 51"/>
          <p:cNvSpPr txBox="1">
            <a:spLocks noChangeArrowheads="1"/>
          </p:cNvSpPr>
          <p:nvPr/>
        </p:nvSpPr>
        <p:spPr bwMode="auto">
          <a:xfrm>
            <a:off x="1692275" y="3051175"/>
            <a:ext cx="355600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3 ADP</a:t>
            </a:r>
          </a:p>
        </p:txBody>
      </p:sp>
      <p:sp>
        <p:nvSpPr>
          <p:cNvPr id="445492" name="Text Box 52"/>
          <p:cNvSpPr txBox="1">
            <a:spLocks noChangeArrowheads="1"/>
          </p:cNvSpPr>
          <p:nvPr/>
        </p:nvSpPr>
        <p:spPr bwMode="auto">
          <a:xfrm>
            <a:off x="1381125" y="3398838"/>
            <a:ext cx="355600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ATP</a:t>
            </a:r>
          </a:p>
        </p:txBody>
      </p:sp>
      <p:sp>
        <p:nvSpPr>
          <p:cNvPr id="445493" name="Text Box 53"/>
          <p:cNvSpPr txBox="1">
            <a:spLocks noChangeArrowheads="1"/>
          </p:cNvSpPr>
          <p:nvPr/>
        </p:nvSpPr>
        <p:spPr bwMode="auto">
          <a:xfrm>
            <a:off x="2797175" y="4419600"/>
            <a:ext cx="1444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5</a:t>
            </a:r>
          </a:p>
        </p:txBody>
      </p:sp>
      <p:sp>
        <p:nvSpPr>
          <p:cNvPr id="445494" name="Text Box 54"/>
          <p:cNvSpPr txBox="1">
            <a:spLocks noChangeArrowheads="1"/>
          </p:cNvSpPr>
          <p:nvPr/>
        </p:nvSpPr>
        <p:spPr bwMode="auto">
          <a:xfrm>
            <a:off x="3600450" y="4416425"/>
            <a:ext cx="1444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45495" name="Text Box 55"/>
          <p:cNvSpPr txBox="1">
            <a:spLocks noChangeArrowheads="1"/>
          </p:cNvSpPr>
          <p:nvPr/>
        </p:nvSpPr>
        <p:spPr bwMode="auto">
          <a:xfrm>
            <a:off x="1568450" y="3903663"/>
            <a:ext cx="111283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Phase 3:</a:t>
            </a:r>
          </a:p>
          <a:p>
            <a:pPr algn="l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Regeneration of</a:t>
            </a:r>
          </a:p>
          <a:p>
            <a:pPr algn="l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the CO</a:t>
            </a:r>
            <a:r>
              <a:rPr kumimoji="0" lang="en-US" sz="1000" b="1" baseline="-25000">
                <a:ea typeface="Geneva" pitchFamily="48" charset="0"/>
                <a:cs typeface="Geneva" pitchFamily="48" charset="0"/>
              </a:rPr>
              <a:t>2</a:t>
            </a:r>
            <a:r>
              <a:rPr kumimoji="0" lang="en-US" sz="1000" b="1">
                <a:ea typeface="Geneva" pitchFamily="48" charset="0"/>
                <a:cs typeface="Geneva" pitchFamily="48" charset="0"/>
              </a:rPr>
              <a:t> acceptor</a:t>
            </a:r>
          </a:p>
          <a:p>
            <a:pPr algn="l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(RuBP)</a:t>
            </a:r>
          </a:p>
        </p:txBody>
      </p:sp>
      <p:sp>
        <p:nvSpPr>
          <p:cNvPr id="445496" name="Text Box 56"/>
          <p:cNvSpPr txBox="1">
            <a:spLocks noChangeArrowheads="1"/>
          </p:cNvSpPr>
          <p:nvPr/>
        </p:nvSpPr>
        <p:spPr bwMode="auto">
          <a:xfrm>
            <a:off x="3106738" y="4595813"/>
            <a:ext cx="355600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000" b="1">
                <a:ea typeface="Geneva" pitchFamily="48" charset="0"/>
                <a:cs typeface="Geneva" pitchFamily="48" charset="0"/>
              </a:rPr>
              <a:t>G3P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0"/>
            <a:ext cx="8534400" cy="914400"/>
          </a:xfrm>
        </p:spPr>
        <p:txBody>
          <a:bodyPr/>
          <a:lstStyle/>
          <a:p>
            <a:pPr marL="0" indent="0"/>
            <a:r>
              <a:rPr lang="en-US"/>
              <a:t>Concept 10.4: Alternative mechanisms of carbon fixation have evolved in hot, arid climates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206500"/>
            <a:ext cx="8534400" cy="5045075"/>
          </a:xfrm>
        </p:spPr>
        <p:txBody>
          <a:bodyPr/>
          <a:lstStyle/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/>
              <a:t>Dehydration is a problem for plants, sometimes requiring trade-offs with other metabolic processes, especially photosynthesis</a:t>
            </a:r>
            <a:endParaRPr lang="en-US">
              <a:latin typeface="Times" pitchFamily="18" charset="0"/>
            </a:endParaRPr>
          </a:p>
          <a:p>
            <a:r>
              <a:rPr lang="en-US"/>
              <a:t>On hot, dry days, plants close stomata, which conserves H</a:t>
            </a:r>
            <a:r>
              <a:rPr lang="en-US" baseline="-25000"/>
              <a:t>2</a:t>
            </a:r>
            <a:r>
              <a:rPr lang="en-US"/>
              <a:t>O but also limits photosynthesis</a:t>
            </a:r>
          </a:p>
          <a:p>
            <a:r>
              <a:rPr lang="en-US"/>
              <a:t>The closing of stomata reduces access to CO</a:t>
            </a:r>
            <a:r>
              <a:rPr lang="en-US" baseline="-25000"/>
              <a:t>2 </a:t>
            </a:r>
            <a:r>
              <a:rPr lang="en-US"/>
              <a:t>and causes O</a:t>
            </a:r>
            <a:r>
              <a:rPr lang="en-US" baseline="-25000"/>
              <a:t>2 </a:t>
            </a:r>
            <a:r>
              <a:rPr lang="en-US"/>
              <a:t> to build up</a:t>
            </a:r>
          </a:p>
          <a:p>
            <a:r>
              <a:rPr lang="en-US"/>
              <a:t>These conditions favor a seemingly wasteful process called photorespiration</a:t>
            </a:r>
          </a:p>
        </p:txBody>
      </p:sp>
      <p:sp>
        <p:nvSpPr>
          <p:cNvPr id="290820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90821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76200"/>
            <a:ext cx="8534400" cy="503238"/>
          </a:xfrm>
        </p:spPr>
        <p:txBody>
          <a:bodyPr/>
          <a:lstStyle/>
          <a:p>
            <a:r>
              <a:rPr lang="en-US"/>
              <a:t>Photorespiration: An Evolutionary Relic?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212850"/>
            <a:ext cx="8534400" cy="4438650"/>
          </a:xfrm>
        </p:spPr>
        <p:txBody>
          <a:bodyPr/>
          <a:lstStyle/>
          <a:p>
            <a:r>
              <a:rPr lang="en-US"/>
              <a:t>In most plants (</a:t>
            </a:r>
            <a:r>
              <a:rPr lang="en-US" b="1"/>
              <a:t>C</a:t>
            </a:r>
            <a:r>
              <a:rPr lang="en-US" b="1" baseline="-25000"/>
              <a:t>3</a:t>
            </a:r>
            <a:r>
              <a:rPr lang="en-US"/>
              <a:t> </a:t>
            </a:r>
            <a:r>
              <a:rPr lang="en-US" b="1"/>
              <a:t>plants</a:t>
            </a:r>
            <a:r>
              <a:rPr lang="en-US"/>
              <a:t>), initial fixation of CO</a:t>
            </a:r>
            <a:r>
              <a:rPr lang="en-US" baseline="-25000"/>
              <a:t>2</a:t>
            </a:r>
            <a:r>
              <a:rPr lang="en-US"/>
              <a:t>, via rubisco, forms a three-carbon compound</a:t>
            </a:r>
          </a:p>
          <a:p>
            <a:r>
              <a:rPr lang="en-US"/>
              <a:t>In </a:t>
            </a:r>
            <a:r>
              <a:rPr lang="en-US" b="1"/>
              <a:t>photorespiration</a:t>
            </a:r>
            <a:r>
              <a:rPr lang="en-US"/>
              <a:t>, rubisco adds O</a:t>
            </a:r>
            <a:r>
              <a:rPr lang="en-US" baseline="-25000"/>
              <a:t>2</a:t>
            </a:r>
            <a:r>
              <a:rPr lang="en-US"/>
              <a:t> instead of CO</a:t>
            </a:r>
            <a:r>
              <a:rPr lang="en-US" baseline="-25000"/>
              <a:t>2</a:t>
            </a:r>
            <a:r>
              <a:rPr lang="en-US"/>
              <a:t> in the Calvin cycle</a:t>
            </a:r>
          </a:p>
          <a:p>
            <a:r>
              <a:rPr lang="en-US"/>
              <a:t>Photorespiration consumes O</a:t>
            </a:r>
            <a:r>
              <a:rPr lang="en-US" baseline="-25000"/>
              <a:t>2</a:t>
            </a:r>
            <a:r>
              <a:rPr lang="en-US"/>
              <a:t> and organic fuel and releases CO</a:t>
            </a:r>
            <a:r>
              <a:rPr lang="en-US" baseline="-25000"/>
              <a:t>2</a:t>
            </a:r>
            <a:r>
              <a:rPr lang="en-US"/>
              <a:t> without producing ATP or sugar</a:t>
            </a:r>
          </a:p>
        </p:txBody>
      </p:sp>
      <p:sp>
        <p:nvSpPr>
          <p:cNvPr id="292868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92869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193800"/>
            <a:ext cx="8534400" cy="4895850"/>
          </a:xfrm>
        </p:spPr>
        <p:txBody>
          <a:bodyPr/>
          <a:lstStyle/>
          <a:p>
            <a:r>
              <a:rPr lang="en-US"/>
              <a:t>Photorespiration may be an evolutionary relic because rubisco first evolved at a time when the atmosphere had far less O</a:t>
            </a:r>
            <a:r>
              <a:rPr lang="en-US" baseline="-25000"/>
              <a:t>2</a:t>
            </a:r>
            <a:r>
              <a:rPr lang="en-US"/>
              <a:t> and more CO</a:t>
            </a:r>
            <a:r>
              <a:rPr lang="en-US" baseline="-25000"/>
              <a:t>2</a:t>
            </a:r>
            <a:r>
              <a:rPr lang="en-US"/>
              <a:t> </a:t>
            </a:r>
          </a:p>
          <a:p>
            <a:r>
              <a:rPr lang="en-US"/>
              <a:t>Photorespiration limits damaging products of light reactions that build up in the absence of the Calvin cycle </a:t>
            </a:r>
          </a:p>
          <a:p>
            <a:r>
              <a:rPr lang="en-US"/>
              <a:t>In many plants, photorespiration is a problem because on a hot, dry day it can drain as much as 50% of the carbon fixed by the Calvin cycle</a:t>
            </a:r>
          </a:p>
        </p:txBody>
      </p:sp>
      <p:sp>
        <p:nvSpPr>
          <p:cNvPr id="334852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34853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34854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76200"/>
            <a:ext cx="8534400" cy="503238"/>
          </a:xfrm>
        </p:spPr>
        <p:txBody>
          <a:bodyPr/>
          <a:lstStyle/>
          <a:p>
            <a:r>
              <a:rPr lang="en-US"/>
              <a:t>C</a:t>
            </a:r>
            <a:r>
              <a:rPr lang="en-US" baseline="-25000"/>
              <a:t>4</a:t>
            </a:r>
            <a:r>
              <a:rPr lang="en-US"/>
              <a:t> Plants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01738"/>
            <a:ext cx="8534400" cy="5281612"/>
          </a:xfrm>
        </p:spPr>
        <p:txBody>
          <a:bodyPr/>
          <a:lstStyle/>
          <a:p>
            <a:r>
              <a:rPr lang="en-US" sz="2800" b="1"/>
              <a:t>C</a:t>
            </a:r>
            <a:r>
              <a:rPr lang="en-US" sz="2800" b="1" baseline="-25000"/>
              <a:t>4</a:t>
            </a:r>
            <a:r>
              <a:rPr lang="en-US" sz="2800" b="1"/>
              <a:t> plants </a:t>
            </a:r>
            <a:r>
              <a:rPr lang="en-US" sz="2800"/>
              <a:t>minimize the cost of photorespiration by incorporating CO</a:t>
            </a:r>
            <a:r>
              <a:rPr lang="en-US" sz="2800" baseline="-25000"/>
              <a:t>2</a:t>
            </a:r>
            <a:r>
              <a:rPr lang="en-US" sz="2800"/>
              <a:t> into four-carbon compounds in </a:t>
            </a:r>
            <a:r>
              <a:rPr lang="en-US" sz="2800" b="1"/>
              <a:t>mesophyll cells</a:t>
            </a:r>
          </a:p>
          <a:p>
            <a:r>
              <a:rPr lang="en-US" sz="2800"/>
              <a:t>This step requires the enzyme </a:t>
            </a:r>
            <a:r>
              <a:rPr lang="en-US" sz="2800" b="1"/>
              <a:t>PEP carboxylase</a:t>
            </a:r>
          </a:p>
          <a:p>
            <a:r>
              <a:rPr lang="en-US" sz="2800"/>
              <a:t>PEP carboxylase has a higher affinity for CO</a:t>
            </a:r>
            <a:r>
              <a:rPr lang="en-US" sz="2800" baseline="-25000"/>
              <a:t>2</a:t>
            </a:r>
            <a:r>
              <a:rPr lang="en-US" sz="2800"/>
              <a:t> than rubisco does; it can fix CO</a:t>
            </a:r>
            <a:r>
              <a:rPr lang="en-US" sz="2800" baseline="-25000"/>
              <a:t>2</a:t>
            </a:r>
            <a:r>
              <a:rPr lang="en-US" sz="2800"/>
              <a:t> even when CO</a:t>
            </a:r>
            <a:r>
              <a:rPr lang="en-US" sz="2800" baseline="-25000"/>
              <a:t>2</a:t>
            </a:r>
            <a:r>
              <a:rPr lang="en-US" sz="2800"/>
              <a:t> concentrations are low</a:t>
            </a:r>
          </a:p>
          <a:p>
            <a:r>
              <a:rPr lang="en-US" sz="2800"/>
              <a:t>These four-carbon compounds are exported to </a:t>
            </a:r>
            <a:r>
              <a:rPr lang="en-US" sz="2800" b="1"/>
              <a:t>bundle-sheath cells</a:t>
            </a:r>
            <a:r>
              <a:rPr lang="en-US" sz="2800"/>
              <a:t>, where they release CO</a:t>
            </a:r>
            <a:r>
              <a:rPr lang="en-US" sz="2800" baseline="-25000"/>
              <a:t>2</a:t>
            </a:r>
            <a:r>
              <a:rPr lang="en-US" sz="2800"/>
              <a:t> that is then used in the Calvin cycle</a:t>
            </a:r>
          </a:p>
        </p:txBody>
      </p:sp>
      <p:sp>
        <p:nvSpPr>
          <p:cNvPr id="293892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93893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70" name="Picture 6" descr="10_19-C4Pathwa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676275"/>
            <a:ext cx="8548687" cy="5505450"/>
          </a:xfrm>
          <a:prstGeom prst="rect">
            <a:avLst/>
          </a:prstGeom>
          <a:noFill/>
        </p:spPr>
      </p:pic>
      <p:sp>
        <p:nvSpPr>
          <p:cNvPr id="446471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10-19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46472" name="Text Box 8"/>
          <p:cNvSpPr txBox="1">
            <a:spLocks noChangeArrowheads="1"/>
          </p:cNvSpPr>
          <p:nvPr/>
        </p:nvSpPr>
        <p:spPr bwMode="auto">
          <a:xfrm>
            <a:off x="3189288" y="695325"/>
            <a:ext cx="12604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C</a:t>
            </a:r>
            <a:r>
              <a:rPr kumimoji="0" lang="en-US" sz="1300" b="1" baseline="-25000">
                <a:ea typeface="Geneva" pitchFamily="48" charset="0"/>
                <a:cs typeface="Geneva" pitchFamily="48" charset="0"/>
              </a:rPr>
              <a:t>4</a:t>
            </a:r>
            <a:r>
              <a:rPr kumimoji="0" lang="en-US" sz="1300" b="1">
                <a:ea typeface="Geneva" pitchFamily="48" charset="0"/>
                <a:cs typeface="Geneva" pitchFamily="48" charset="0"/>
              </a:rPr>
              <a:t> leaf anatomy</a:t>
            </a:r>
          </a:p>
        </p:txBody>
      </p:sp>
      <p:sp>
        <p:nvSpPr>
          <p:cNvPr id="446473" name="Text Box 9"/>
          <p:cNvSpPr txBox="1">
            <a:spLocks noChangeArrowheads="1"/>
          </p:cNvSpPr>
          <p:nvPr/>
        </p:nvSpPr>
        <p:spPr bwMode="auto">
          <a:xfrm>
            <a:off x="1608138" y="1177925"/>
            <a:ext cx="11525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Mesophyll cell</a:t>
            </a:r>
          </a:p>
        </p:txBody>
      </p:sp>
      <p:sp>
        <p:nvSpPr>
          <p:cNvPr id="446474" name="Text Box 10"/>
          <p:cNvSpPr txBox="1">
            <a:spLocks noChangeArrowheads="1"/>
          </p:cNvSpPr>
          <p:nvPr/>
        </p:nvSpPr>
        <p:spPr bwMode="auto">
          <a:xfrm>
            <a:off x="300038" y="1323975"/>
            <a:ext cx="11779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Photosynthetic</a:t>
            </a: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cells of C</a:t>
            </a:r>
            <a:r>
              <a:rPr kumimoji="0" lang="en-US" sz="1300" b="1" baseline="-25000">
                <a:ea typeface="Geneva" pitchFamily="48" charset="0"/>
                <a:cs typeface="Geneva" pitchFamily="48" charset="0"/>
              </a:rPr>
              <a:t>4</a:t>
            </a:r>
            <a:endParaRPr kumimoji="0" lang="en-US" sz="1300" b="1">
              <a:ea typeface="Geneva" pitchFamily="48" charset="0"/>
              <a:cs typeface="Geneva" pitchFamily="48" charset="0"/>
            </a:endParaRP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plant leaf</a:t>
            </a:r>
          </a:p>
        </p:txBody>
      </p:sp>
      <p:sp>
        <p:nvSpPr>
          <p:cNvPr id="446475" name="Text Box 11"/>
          <p:cNvSpPr txBox="1">
            <a:spLocks noChangeArrowheads="1"/>
          </p:cNvSpPr>
          <p:nvPr/>
        </p:nvSpPr>
        <p:spPr bwMode="auto">
          <a:xfrm>
            <a:off x="1601788" y="1514475"/>
            <a:ext cx="625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Bundle-</a:t>
            </a: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sheath</a:t>
            </a: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cell</a:t>
            </a:r>
          </a:p>
        </p:txBody>
      </p:sp>
      <p:sp>
        <p:nvSpPr>
          <p:cNvPr id="446476" name="Text Box 12"/>
          <p:cNvSpPr txBox="1">
            <a:spLocks noChangeArrowheads="1"/>
          </p:cNvSpPr>
          <p:nvPr/>
        </p:nvSpPr>
        <p:spPr bwMode="auto">
          <a:xfrm>
            <a:off x="1258888" y="2276475"/>
            <a:ext cx="1279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Vein</a:t>
            </a: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(vascular tissue)</a:t>
            </a:r>
          </a:p>
        </p:txBody>
      </p:sp>
      <p:sp>
        <p:nvSpPr>
          <p:cNvPr id="446477" name="AutoShape 13"/>
          <p:cNvSpPr>
            <a:spLocks/>
          </p:cNvSpPr>
          <p:nvPr/>
        </p:nvSpPr>
        <p:spPr bwMode="auto">
          <a:xfrm>
            <a:off x="1452563" y="1165225"/>
            <a:ext cx="146050" cy="876300"/>
          </a:xfrm>
          <a:prstGeom prst="leftBrace">
            <a:avLst>
              <a:gd name="adj1" fmla="val 50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46478" name="AutoShape 14"/>
          <p:cNvSpPr>
            <a:spLocks/>
          </p:cNvSpPr>
          <p:nvPr/>
        </p:nvSpPr>
        <p:spPr bwMode="auto">
          <a:xfrm>
            <a:off x="2641600" y="2362200"/>
            <a:ext cx="152400" cy="330200"/>
          </a:xfrm>
          <a:prstGeom prst="leftBrace">
            <a:avLst>
              <a:gd name="adj1" fmla="val 1805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46479" name="Line 15"/>
          <p:cNvSpPr>
            <a:spLocks noChangeShapeType="1"/>
          </p:cNvSpPr>
          <p:nvPr/>
        </p:nvSpPr>
        <p:spPr bwMode="auto">
          <a:xfrm>
            <a:off x="2520950" y="2527300"/>
            <a:ext cx="133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46480" name="Line 16"/>
          <p:cNvSpPr>
            <a:spLocks noChangeShapeType="1"/>
          </p:cNvSpPr>
          <p:nvPr/>
        </p:nvSpPr>
        <p:spPr bwMode="auto">
          <a:xfrm>
            <a:off x="2216150" y="1682750"/>
            <a:ext cx="66040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46481" name="Line 17"/>
          <p:cNvSpPr>
            <a:spLocks noChangeShapeType="1"/>
          </p:cNvSpPr>
          <p:nvPr/>
        </p:nvSpPr>
        <p:spPr bwMode="auto">
          <a:xfrm>
            <a:off x="2660650" y="1352550"/>
            <a:ext cx="412750" cy="463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46482" name="Text Box 18"/>
          <p:cNvSpPr txBox="1">
            <a:spLocks noChangeArrowheads="1"/>
          </p:cNvSpPr>
          <p:nvPr/>
        </p:nvSpPr>
        <p:spPr bwMode="auto">
          <a:xfrm>
            <a:off x="3392488" y="3521075"/>
            <a:ext cx="4984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Stoma</a:t>
            </a:r>
          </a:p>
        </p:txBody>
      </p:sp>
      <p:sp>
        <p:nvSpPr>
          <p:cNvPr id="446483" name="Line 19"/>
          <p:cNvSpPr>
            <a:spLocks noChangeShapeType="1"/>
          </p:cNvSpPr>
          <p:nvPr/>
        </p:nvSpPr>
        <p:spPr bwMode="auto">
          <a:xfrm>
            <a:off x="3644900" y="2870200"/>
            <a:ext cx="0" cy="641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46484" name="Text Box 20"/>
          <p:cNvSpPr txBox="1">
            <a:spLocks noChangeArrowheads="1"/>
          </p:cNvSpPr>
          <p:nvPr/>
        </p:nvSpPr>
        <p:spPr bwMode="auto">
          <a:xfrm>
            <a:off x="6376988" y="682625"/>
            <a:ext cx="12604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The C</a:t>
            </a:r>
            <a:r>
              <a:rPr kumimoji="0" lang="en-US" sz="1300" b="1" baseline="-25000">
                <a:ea typeface="Geneva" pitchFamily="48" charset="0"/>
                <a:cs typeface="Geneva" pitchFamily="48" charset="0"/>
              </a:rPr>
              <a:t>4</a:t>
            </a:r>
            <a:r>
              <a:rPr kumimoji="0" lang="en-US" sz="1300" b="1">
                <a:ea typeface="Geneva" pitchFamily="48" charset="0"/>
                <a:cs typeface="Geneva" pitchFamily="48" charset="0"/>
              </a:rPr>
              <a:t> pathway</a:t>
            </a:r>
          </a:p>
        </p:txBody>
      </p:sp>
      <p:sp>
        <p:nvSpPr>
          <p:cNvPr id="446485" name="Text Box 21"/>
          <p:cNvSpPr txBox="1">
            <a:spLocks noChangeArrowheads="1"/>
          </p:cNvSpPr>
          <p:nvPr/>
        </p:nvSpPr>
        <p:spPr bwMode="auto">
          <a:xfrm>
            <a:off x="5818188" y="1012825"/>
            <a:ext cx="8032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Mesophyll</a:t>
            </a: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cell</a:t>
            </a:r>
          </a:p>
        </p:txBody>
      </p:sp>
      <p:sp>
        <p:nvSpPr>
          <p:cNvPr id="446486" name="Text Box 22"/>
          <p:cNvSpPr txBox="1">
            <a:spLocks noChangeArrowheads="1"/>
          </p:cNvSpPr>
          <p:nvPr/>
        </p:nvSpPr>
        <p:spPr bwMode="auto">
          <a:xfrm>
            <a:off x="8497888" y="1173163"/>
            <a:ext cx="40957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CO</a:t>
            </a:r>
            <a:r>
              <a:rPr kumimoji="0" lang="en-US" sz="13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13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6487" name="Text Box 23"/>
          <p:cNvSpPr txBox="1">
            <a:spLocks noChangeArrowheads="1"/>
          </p:cNvSpPr>
          <p:nvPr/>
        </p:nvSpPr>
        <p:spPr bwMode="auto">
          <a:xfrm>
            <a:off x="6477000" y="1293813"/>
            <a:ext cx="12477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PEP carboxylase</a:t>
            </a:r>
          </a:p>
        </p:txBody>
      </p:sp>
      <p:sp>
        <p:nvSpPr>
          <p:cNvPr id="446488" name="Text Box 24"/>
          <p:cNvSpPr txBox="1">
            <a:spLocks noChangeArrowheads="1"/>
          </p:cNvSpPr>
          <p:nvPr/>
        </p:nvSpPr>
        <p:spPr bwMode="auto">
          <a:xfrm>
            <a:off x="5919788" y="2070100"/>
            <a:ext cx="14303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Oxaloacetate (4C)</a:t>
            </a:r>
          </a:p>
        </p:txBody>
      </p:sp>
      <p:sp>
        <p:nvSpPr>
          <p:cNvPr id="446489" name="Text Box 25"/>
          <p:cNvSpPr txBox="1">
            <a:spLocks noChangeArrowheads="1"/>
          </p:cNvSpPr>
          <p:nvPr/>
        </p:nvSpPr>
        <p:spPr bwMode="auto">
          <a:xfrm>
            <a:off x="6107113" y="2586038"/>
            <a:ext cx="8953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Malate (4C)</a:t>
            </a:r>
          </a:p>
        </p:txBody>
      </p:sp>
      <p:sp>
        <p:nvSpPr>
          <p:cNvPr id="446490" name="Text Box 26"/>
          <p:cNvSpPr txBox="1">
            <a:spLocks noChangeArrowheads="1"/>
          </p:cNvSpPr>
          <p:nvPr/>
        </p:nvSpPr>
        <p:spPr bwMode="auto">
          <a:xfrm>
            <a:off x="7485063" y="2052638"/>
            <a:ext cx="7016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300" b="1"/>
              <a:t>PEP (3C)</a:t>
            </a:r>
          </a:p>
        </p:txBody>
      </p:sp>
      <p:sp>
        <p:nvSpPr>
          <p:cNvPr id="446491" name="Text Box 27"/>
          <p:cNvSpPr txBox="1">
            <a:spLocks noChangeArrowheads="1"/>
          </p:cNvSpPr>
          <p:nvPr/>
        </p:nvSpPr>
        <p:spPr bwMode="auto">
          <a:xfrm>
            <a:off x="8061325" y="2281238"/>
            <a:ext cx="3635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300" b="1"/>
              <a:t>ADP</a:t>
            </a:r>
          </a:p>
        </p:txBody>
      </p:sp>
      <p:sp>
        <p:nvSpPr>
          <p:cNvPr id="446492" name="Text Box 28"/>
          <p:cNvSpPr txBox="1">
            <a:spLocks noChangeArrowheads="1"/>
          </p:cNvSpPr>
          <p:nvPr/>
        </p:nvSpPr>
        <p:spPr bwMode="auto">
          <a:xfrm>
            <a:off x="8008938" y="2603500"/>
            <a:ext cx="338137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300" b="1"/>
              <a:t>ATP</a:t>
            </a:r>
          </a:p>
        </p:txBody>
      </p:sp>
      <p:sp>
        <p:nvSpPr>
          <p:cNvPr id="446493" name="Text Box 29"/>
          <p:cNvSpPr txBox="1">
            <a:spLocks noChangeArrowheads="1"/>
          </p:cNvSpPr>
          <p:nvPr/>
        </p:nvSpPr>
        <p:spPr bwMode="auto">
          <a:xfrm>
            <a:off x="7104063" y="3162300"/>
            <a:ext cx="10826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300" b="1"/>
              <a:t>Pyruvate (3C)</a:t>
            </a:r>
          </a:p>
        </p:txBody>
      </p:sp>
      <p:sp>
        <p:nvSpPr>
          <p:cNvPr id="446494" name="Text Box 30"/>
          <p:cNvSpPr txBox="1">
            <a:spLocks noChangeArrowheads="1"/>
          </p:cNvSpPr>
          <p:nvPr/>
        </p:nvSpPr>
        <p:spPr bwMode="auto">
          <a:xfrm>
            <a:off x="6796088" y="346710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CO</a:t>
            </a:r>
            <a:r>
              <a:rPr kumimoji="0" lang="en-US" sz="13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13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6495" name="Text Box 31"/>
          <p:cNvSpPr txBox="1">
            <a:spLocks noChangeArrowheads="1"/>
          </p:cNvSpPr>
          <p:nvPr/>
        </p:nvSpPr>
        <p:spPr bwMode="auto">
          <a:xfrm>
            <a:off x="5648325" y="3290888"/>
            <a:ext cx="6000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Bundle-</a:t>
            </a: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sheath</a:t>
            </a: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cell</a:t>
            </a:r>
          </a:p>
        </p:txBody>
      </p:sp>
      <p:sp>
        <p:nvSpPr>
          <p:cNvPr id="446496" name="Text Box 32"/>
          <p:cNvSpPr txBox="1">
            <a:spLocks noChangeArrowheads="1"/>
          </p:cNvSpPr>
          <p:nvPr/>
        </p:nvSpPr>
        <p:spPr bwMode="auto">
          <a:xfrm>
            <a:off x="7367588" y="3976688"/>
            <a:ext cx="473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Calvin</a:t>
            </a: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Cycle</a:t>
            </a:r>
          </a:p>
        </p:txBody>
      </p:sp>
      <p:sp>
        <p:nvSpPr>
          <p:cNvPr id="446497" name="Text Box 33"/>
          <p:cNvSpPr txBox="1">
            <a:spLocks noChangeArrowheads="1"/>
          </p:cNvSpPr>
          <p:nvPr/>
        </p:nvSpPr>
        <p:spPr bwMode="auto">
          <a:xfrm>
            <a:off x="7094538" y="4695825"/>
            <a:ext cx="481012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Sugar</a:t>
            </a:r>
          </a:p>
        </p:txBody>
      </p:sp>
      <p:sp>
        <p:nvSpPr>
          <p:cNvPr id="446498" name="Text Box 34"/>
          <p:cNvSpPr txBox="1">
            <a:spLocks noChangeArrowheads="1"/>
          </p:cNvSpPr>
          <p:nvPr/>
        </p:nvSpPr>
        <p:spPr bwMode="auto">
          <a:xfrm>
            <a:off x="6783388" y="5392738"/>
            <a:ext cx="7175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Vascular</a:t>
            </a: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tissue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311" name="Picture 31" descr="10_19aC4Pathwa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611188"/>
            <a:ext cx="8548687" cy="5634037"/>
          </a:xfrm>
          <a:prstGeom prst="rect">
            <a:avLst/>
          </a:prstGeom>
          <a:noFill/>
        </p:spPr>
      </p:pic>
      <p:sp>
        <p:nvSpPr>
          <p:cNvPr id="609312" name="Rectangle 3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400">
                <a:cs typeface="Arial" charset="0"/>
              </a:rPr>
              <a:t>Fig. 10-19a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09313" name="Text Box 33"/>
          <p:cNvSpPr txBox="1">
            <a:spLocks noChangeArrowheads="1"/>
          </p:cNvSpPr>
          <p:nvPr/>
        </p:nvSpPr>
        <p:spPr bwMode="auto">
          <a:xfrm>
            <a:off x="5878513" y="5797550"/>
            <a:ext cx="102711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2300" b="1">
                <a:ea typeface="Geneva" pitchFamily="48" charset="0"/>
                <a:cs typeface="Geneva" pitchFamily="48" charset="0"/>
              </a:rPr>
              <a:t>Stoma</a:t>
            </a:r>
          </a:p>
        </p:txBody>
      </p:sp>
      <p:sp>
        <p:nvSpPr>
          <p:cNvPr id="609314" name="Text Box 34"/>
          <p:cNvSpPr txBox="1">
            <a:spLocks noChangeArrowheads="1"/>
          </p:cNvSpPr>
          <p:nvPr/>
        </p:nvSpPr>
        <p:spPr bwMode="auto">
          <a:xfrm>
            <a:off x="5576888" y="603250"/>
            <a:ext cx="2217737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2300" b="1">
                <a:ea typeface="Geneva" pitchFamily="48" charset="0"/>
                <a:cs typeface="Geneva" pitchFamily="48" charset="0"/>
              </a:rPr>
              <a:t>C</a:t>
            </a:r>
            <a:r>
              <a:rPr kumimoji="0" lang="en-US" sz="2300" b="1" baseline="-25000">
                <a:ea typeface="Geneva" pitchFamily="48" charset="0"/>
                <a:cs typeface="Geneva" pitchFamily="48" charset="0"/>
              </a:rPr>
              <a:t>4</a:t>
            </a:r>
            <a:r>
              <a:rPr kumimoji="0" lang="en-US" sz="2300" b="1">
                <a:ea typeface="Geneva" pitchFamily="48" charset="0"/>
                <a:cs typeface="Geneva" pitchFamily="48" charset="0"/>
              </a:rPr>
              <a:t> leaf anatomy</a:t>
            </a:r>
          </a:p>
        </p:txBody>
      </p:sp>
      <p:sp>
        <p:nvSpPr>
          <p:cNvPr id="609315" name="Text Box 35"/>
          <p:cNvSpPr txBox="1">
            <a:spLocks noChangeArrowheads="1"/>
          </p:cNvSpPr>
          <p:nvPr/>
        </p:nvSpPr>
        <p:spPr bwMode="auto">
          <a:xfrm>
            <a:off x="319088" y="1774825"/>
            <a:ext cx="2078037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300" b="1">
                <a:ea typeface="Geneva" pitchFamily="48" charset="0"/>
                <a:cs typeface="Geneva" pitchFamily="48" charset="0"/>
              </a:rPr>
              <a:t>Photosynthetic</a:t>
            </a:r>
          </a:p>
          <a:p>
            <a:pPr algn="l">
              <a:lnSpc>
                <a:spcPct val="90000"/>
              </a:lnSpc>
            </a:pPr>
            <a:r>
              <a:rPr kumimoji="0" lang="en-US" sz="2300" b="1">
                <a:ea typeface="Geneva" pitchFamily="48" charset="0"/>
                <a:cs typeface="Geneva" pitchFamily="48" charset="0"/>
              </a:rPr>
              <a:t>cells of C</a:t>
            </a:r>
            <a:r>
              <a:rPr kumimoji="0" lang="en-US" sz="2300" b="1" baseline="-25000">
                <a:ea typeface="Geneva" pitchFamily="48" charset="0"/>
                <a:cs typeface="Geneva" pitchFamily="48" charset="0"/>
              </a:rPr>
              <a:t>4</a:t>
            </a:r>
            <a:endParaRPr kumimoji="0" lang="en-US" sz="2300" b="1">
              <a:ea typeface="Geneva" pitchFamily="48" charset="0"/>
              <a:cs typeface="Geneva" pitchFamily="48" charset="0"/>
            </a:endParaRPr>
          </a:p>
          <a:p>
            <a:pPr algn="l">
              <a:lnSpc>
                <a:spcPct val="90000"/>
              </a:lnSpc>
            </a:pPr>
            <a:r>
              <a:rPr kumimoji="0" lang="en-US" sz="2300" b="1">
                <a:ea typeface="Geneva" pitchFamily="48" charset="0"/>
                <a:cs typeface="Geneva" pitchFamily="48" charset="0"/>
              </a:rPr>
              <a:t>plant leaf</a:t>
            </a:r>
          </a:p>
        </p:txBody>
      </p:sp>
      <p:sp>
        <p:nvSpPr>
          <p:cNvPr id="609316" name="Line 36"/>
          <p:cNvSpPr>
            <a:spLocks noChangeShapeType="1"/>
          </p:cNvSpPr>
          <p:nvPr/>
        </p:nvSpPr>
        <p:spPr bwMode="auto">
          <a:xfrm>
            <a:off x="6410325" y="4606925"/>
            <a:ext cx="3175" cy="1187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9317" name="Text Box 37"/>
          <p:cNvSpPr txBox="1">
            <a:spLocks noChangeArrowheads="1"/>
          </p:cNvSpPr>
          <p:nvPr/>
        </p:nvSpPr>
        <p:spPr bwMode="auto">
          <a:xfrm>
            <a:off x="2043113" y="3505200"/>
            <a:ext cx="227171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300" b="1">
                <a:ea typeface="Geneva" pitchFamily="48" charset="0"/>
                <a:cs typeface="Geneva" pitchFamily="48" charset="0"/>
              </a:rPr>
              <a:t>Vein</a:t>
            </a:r>
          </a:p>
          <a:p>
            <a:pPr algn="l">
              <a:lnSpc>
                <a:spcPct val="90000"/>
              </a:lnSpc>
            </a:pPr>
            <a:r>
              <a:rPr kumimoji="0" lang="en-US" sz="2300" b="1">
                <a:ea typeface="Geneva" pitchFamily="48" charset="0"/>
                <a:cs typeface="Geneva" pitchFamily="48" charset="0"/>
              </a:rPr>
              <a:t>(vascular tissue)</a:t>
            </a:r>
          </a:p>
        </p:txBody>
      </p:sp>
      <p:sp>
        <p:nvSpPr>
          <p:cNvPr id="609318" name="Text Box 38"/>
          <p:cNvSpPr txBox="1">
            <a:spLocks noChangeArrowheads="1"/>
          </p:cNvSpPr>
          <p:nvPr/>
        </p:nvSpPr>
        <p:spPr bwMode="auto">
          <a:xfrm>
            <a:off x="2690813" y="2127250"/>
            <a:ext cx="109061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300" b="1">
                <a:ea typeface="Geneva" pitchFamily="48" charset="0"/>
                <a:cs typeface="Geneva" pitchFamily="48" charset="0"/>
              </a:rPr>
              <a:t>Bundle-</a:t>
            </a:r>
          </a:p>
          <a:p>
            <a:pPr algn="l">
              <a:lnSpc>
                <a:spcPct val="90000"/>
              </a:lnSpc>
            </a:pPr>
            <a:r>
              <a:rPr kumimoji="0" lang="en-US" sz="2300" b="1">
                <a:ea typeface="Geneva" pitchFamily="48" charset="0"/>
                <a:cs typeface="Geneva" pitchFamily="48" charset="0"/>
              </a:rPr>
              <a:t>sheath</a:t>
            </a:r>
          </a:p>
          <a:p>
            <a:pPr algn="l">
              <a:lnSpc>
                <a:spcPct val="90000"/>
              </a:lnSpc>
            </a:pPr>
            <a:r>
              <a:rPr kumimoji="0" lang="en-US" sz="2300" b="1">
                <a:ea typeface="Geneva" pitchFamily="48" charset="0"/>
                <a:cs typeface="Geneva" pitchFamily="48" charset="0"/>
              </a:rPr>
              <a:t>cell</a:t>
            </a:r>
          </a:p>
        </p:txBody>
      </p:sp>
      <p:sp>
        <p:nvSpPr>
          <p:cNvPr id="609319" name="Line 39"/>
          <p:cNvSpPr>
            <a:spLocks noChangeShapeType="1"/>
          </p:cNvSpPr>
          <p:nvPr/>
        </p:nvSpPr>
        <p:spPr bwMode="auto">
          <a:xfrm>
            <a:off x="3810000" y="2432050"/>
            <a:ext cx="1187450" cy="946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9320" name="AutoShape 40"/>
          <p:cNvSpPr>
            <a:spLocks/>
          </p:cNvSpPr>
          <p:nvPr/>
        </p:nvSpPr>
        <p:spPr bwMode="auto">
          <a:xfrm>
            <a:off x="4514850" y="3632200"/>
            <a:ext cx="368300" cy="660400"/>
          </a:xfrm>
          <a:prstGeom prst="leftBrace">
            <a:avLst>
              <a:gd name="adj1" fmla="val 1494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9321" name="Line 41"/>
          <p:cNvSpPr>
            <a:spLocks noChangeShapeType="1"/>
          </p:cNvSpPr>
          <p:nvPr/>
        </p:nvSpPr>
        <p:spPr bwMode="auto">
          <a:xfrm flipV="1">
            <a:off x="4349750" y="3962400"/>
            <a:ext cx="2222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9322" name="AutoShape 42"/>
          <p:cNvSpPr>
            <a:spLocks/>
          </p:cNvSpPr>
          <p:nvPr/>
        </p:nvSpPr>
        <p:spPr bwMode="auto">
          <a:xfrm>
            <a:off x="2413000" y="1485900"/>
            <a:ext cx="152400" cy="1549400"/>
          </a:xfrm>
          <a:prstGeom prst="leftBrace">
            <a:avLst>
              <a:gd name="adj1" fmla="val 847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9323" name="Line 43"/>
          <p:cNvSpPr>
            <a:spLocks noChangeShapeType="1"/>
          </p:cNvSpPr>
          <p:nvPr/>
        </p:nvSpPr>
        <p:spPr bwMode="auto">
          <a:xfrm>
            <a:off x="4610100" y="1822450"/>
            <a:ext cx="730250" cy="819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609324" name="Text Box 44"/>
          <p:cNvSpPr txBox="1">
            <a:spLocks noChangeArrowheads="1"/>
          </p:cNvSpPr>
          <p:nvPr/>
        </p:nvSpPr>
        <p:spPr bwMode="auto">
          <a:xfrm>
            <a:off x="2601913" y="1492250"/>
            <a:ext cx="21701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2300" b="1">
                <a:ea typeface="Geneva" pitchFamily="48" charset="0"/>
                <a:cs typeface="Geneva" pitchFamily="48" charset="0"/>
              </a:rPr>
              <a:t>Mesophyll cell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2" name="Picture 2" descr="10_02bPhotoautotroph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9238" y="487363"/>
            <a:ext cx="6103937" cy="5883275"/>
          </a:xfrm>
          <a:prstGeom prst="rect">
            <a:avLst/>
          </a:prstGeom>
          <a:noFill/>
        </p:spPr>
      </p:pic>
      <p:sp>
        <p:nvSpPr>
          <p:cNvPr id="588803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10-2b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1550988" y="5907088"/>
            <a:ext cx="2265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1900" b="1">
                <a:ea typeface="Geneva" pitchFamily="48" charset="0"/>
                <a:cs typeface="Geneva" pitchFamily="48" charset="0"/>
              </a:rPr>
              <a:t>(b) Multicellular alga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59" name="Picture 31" descr="10_19bC4Pathwa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36525"/>
            <a:ext cx="5084763" cy="6584950"/>
          </a:xfrm>
          <a:prstGeom prst="rect">
            <a:avLst/>
          </a:prstGeom>
          <a:noFill/>
        </p:spPr>
      </p:pic>
      <p:sp>
        <p:nvSpPr>
          <p:cNvPr id="611360" name="Rectangle 3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10-19b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1361" name="Text Box 33"/>
          <p:cNvSpPr txBox="1">
            <a:spLocks noChangeArrowheads="1"/>
          </p:cNvSpPr>
          <p:nvPr/>
        </p:nvSpPr>
        <p:spPr bwMode="auto">
          <a:xfrm>
            <a:off x="4786313" y="4889500"/>
            <a:ext cx="804862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Sugar</a:t>
            </a:r>
          </a:p>
        </p:txBody>
      </p:sp>
      <p:sp>
        <p:nvSpPr>
          <p:cNvPr id="611362" name="Text Box 34"/>
          <p:cNvSpPr txBox="1">
            <a:spLocks noChangeArrowheads="1"/>
          </p:cNvSpPr>
          <p:nvPr/>
        </p:nvSpPr>
        <p:spPr bwMode="auto">
          <a:xfrm>
            <a:off x="6596063" y="393700"/>
            <a:ext cx="5794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CO</a:t>
            </a:r>
            <a:r>
              <a:rPr kumimoji="0" lang="en-US" sz="16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16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611363" name="Text Box 35"/>
          <p:cNvSpPr txBox="1">
            <a:spLocks noChangeArrowheads="1"/>
          </p:cNvSpPr>
          <p:nvPr/>
        </p:nvSpPr>
        <p:spPr bwMode="auto">
          <a:xfrm>
            <a:off x="3065463" y="3105150"/>
            <a:ext cx="75406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Bundle-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sheath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cell</a:t>
            </a:r>
          </a:p>
        </p:txBody>
      </p:sp>
      <p:sp>
        <p:nvSpPr>
          <p:cNvPr id="611364" name="Text Box 36"/>
          <p:cNvSpPr txBox="1">
            <a:spLocks noChangeArrowheads="1"/>
          </p:cNvSpPr>
          <p:nvPr/>
        </p:nvSpPr>
        <p:spPr bwMode="auto">
          <a:xfrm>
            <a:off x="6005513" y="2216150"/>
            <a:ext cx="5032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ATP</a:t>
            </a:r>
          </a:p>
        </p:txBody>
      </p:sp>
      <p:sp>
        <p:nvSpPr>
          <p:cNvPr id="611365" name="Text Box 37"/>
          <p:cNvSpPr txBox="1">
            <a:spLocks noChangeArrowheads="1"/>
          </p:cNvSpPr>
          <p:nvPr/>
        </p:nvSpPr>
        <p:spPr bwMode="auto">
          <a:xfrm>
            <a:off x="6075363" y="1803400"/>
            <a:ext cx="5032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ADP</a:t>
            </a:r>
          </a:p>
        </p:txBody>
      </p:sp>
      <p:sp>
        <p:nvSpPr>
          <p:cNvPr id="611366" name="Text Box 38"/>
          <p:cNvSpPr txBox="1">
            <a:spLocks noChangeArrowheads="1"/>
          </p:cNvSpPr>
          <p:nvPr/>
        </p:nvSpPr>
        <p:spPr bwMode="auto">
          <a:xfrm>
            <a:off x="3440113" y="1517650"/>
            <a:ext cx="1646237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Oxaloacetate (4C)</a:t>
            </a:r>
          </a:p>
        </p:txBody>
      </p:sp>
      <p:sp>
        <p:nvSpPr>
          <p:cNvPr id="611367" name="Text Box 39"/>
          <p:cNvSpPr txBox="1">
            <a:spLocks noChangeArrowheads="1"/>
          </p:cNvSpPr>
          <p:nvPr/>
        </p:nvSpPr>
        <p:spPr bwMode="auto">
          <a:xfrm>
            <a:off x="5389563" y="1524000"/>
            <a:ext cx="87788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PEP (3C)</a:t>
            </a:r>
          </a:p>
        </p:txBody>
      </p:sp>
      <p:sp>
        <p:nvSpPr>
          <p:cNvPr id="611368" name="Text Box 40"/>
          <p:cNvSpPr txBox="1">
            <a:spLocks noChangeArrowheads="1"/>
          </p:cNvSpPr>
          <p:nvPr/>
        </p:nvSpPr>
        <p:spPr bwMode="auto">
          <a:xfrm>
            <a:off x="4087813" y="520700"/>
            <a:ext cx="1563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PEP carboxylase</a:t>
            </a:r>
          </a:p>
        </p:txBody>
      </p:sp>
      <p:sp>
        <p:nvSpPr>
          <p:cNvPr id="611369" name="Text Box 41"/>
          <p:cNvSpPr txBox="1">
            <a:spLocks noChangeArrowheads="1"/>
          </p:cNvSpPr>
          <p:nvPr/>
        </p:nvSpPr>
        <p:spPr bwMode="auto">
          <a:xfrm>
            <a:off x="3560763" y="2197100"/>
            <a:ext cx="12207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Malate (4C)</a:t>
            </a:r>
          </a:p>
        </p:txBody>
      </p:sp>
      <p:sp>
        <p:nvSpPr>
          <p:cNvPr id="611370" name="Text Box 42"/>
          <p:cNvSpPr txBox="1">
            <a:spLocks noChangeArrowheads="1"/>
          </p:cNvSpPr>
          <p:nvPr/>
        </p:nvSpPr>
        <p:spPr bwMode="auto">
          <a:xfrm>
            <a:off x="3268663" y="184150"/>
            <a:ext cx="966787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Mesophyll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cell</a:t>
            </a:r>
          </a:p>
        </p:txBody>
      </p:sp>
      <p:sp>
        <p:nvSpPr>
          <p:cNvPr id="611371" name="Text Box 43"/>
          <p:cNvSpPr txBox="1">
            <a:spLocks noChangeArrowheads="1"/>
          </p:cNvSpPr>
          <p:nvPr/>
        </p:nvSpPr>
        <p:spPr bwMode="auto">
          <a:xfrm>
            <a:off x="4437063" y="3314700"/>
            <a:ext cx="5794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CO</a:t>
            </a:r>
            <a:r>
              <a:rPr kumimoji="0" lang="en-US" sz="16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16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611372" name="Text Box 44"/>
          <p:cNvSpPr txBox="1">
            <a:spLocks noChangeArrowheads="1"/>
          </p:cNvSpPr>
          <p:nvPr/>
        </p:nvSpPr>
        <p:spPr bwMode="auto">
          <a:xfrm>
            <a:off x="5224463" y="3975100"/>
            <a:ext cx="60801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Calvin</a:t>
            </a:r>
          </a:p>
          <a:p>
            <a:pPr algn="ctr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Cycle</a:t>
            </a:r>
          </a:p>
        </p:txBody>
      </p:sp>
      <p:sp>
        <p:nvSpPr>
          <p:cNvPr id="611373" name="Text Box 45"/>
          <p:cNvSpPr txBox="1">
            <a:spLocks noChangeArrowheads="1"/>
          </p:cNvSpPr>
          <p:nvPr/>
        </p:nvSpPr>
        <p:spPr bwMode="auto">
          <a:xfrm>
            <a:off x="4900613" y="2933700"/>
            <a:ext cx="13700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Pyruvate (3C)</a:t>
            </a:r>
          </a:p>
        </p:txBody>
      </p:sp>
      <p:sp>
        <p:nvSpPr>
          <p:cNvPr id="611374" name="Text Box 46"/>
          <p:cNvSpPr txBox="1">
            <a:spLocks noChangeArrowheads="1"/>
          </p:cNvSpPr>
          <p:nvPr/>
        </p:nvSpPr>
        <p:spPr bwMode="auto">
          <a:xfrm>
            <a:off x="4506913" y="5772150"/>
            <a:ext cx="9191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Vascular</a:t>
            </a: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tissue</a:t>
            </a:r>
          </a:p>
        </p:txBody>
      </p:sp>
      <p:sp>
        <p:nvSpPr>
          <p:cNvPr id="611375" name="Text Box 47"/>
          <p:cNvSpPr txBox="1">
            <a:spLocks noChangeArrowheads="1"/>
          </p:cNvSpPr>
          <p:nvPr/>
        </p:nvSpPr>
        <p:spPr bwMode="auto">
          <a:xfrm>
            <a:off x="2055813" y="152400"/>
            <a:ext cx="8302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The C</a:t>
            </a:r>
            <a:r>
              <a:rPr kumimoji="0" lang="en-US" sz="1600" b="1" baseline="-25000">
                <a:ea typeface="Geneva" pitchFamily="48" charset="0"/>
                <a:cs typeface="Geneva" pitchFamily="48" charset="0"/>
              </a:rPr>
              <a:t>4</a:t>
            </a:r>
            <a:endParaRPr kumimoji="0" lang="en-US" sz="1600" b="1">
              <a:ea typeface="Geneva" pitchFamily="48" charset="0"/>
              <a:cs typeface="Geneva" pitchFamily="48" charset="0"/>
            </a:endParaRPr>
          </a:p>
          <a:p>
            <a:pPr algn="l">
              <a:lnSpc>
                <a:spcPct val="90000"/>
              </a:lnSpc>
            </a:pPr>
            <a:r>
              <a:rPr kumimoji="0" lang="en-US" sz="1600" b="1">
                <a:ea typeface="Geneva" pitchFamily="48" charset="0"/>
                <a:cs typeface="Geneva" pitchFamily="48" charset="0"/>
              </a:rPr>
              <a:t>pathway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76200"/>
            <a:ext cx="8534400" cy="503238"/>
          </a:xfrm>
        </p:spPr>
        <p:txBody>
          <a:bodyPr/>
          <a:lstStyle/>
          <a:p>
            <a:r>
              <a:rPr lang="en-US"/>
              <a:t>CAM Plants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06500"/>
            <a:ext cx="8534400" cy="4438650"/>
          </a:xfrm>
        </p:spPr>
        <p:txBody>
          <a:bodyPr/>
          <a:lstStyle/>
          <a:p>
            <a:r>
              <a:rPr lang="en-US"/>
              <a:t>Some plants, including succulents, use </a:t>
            </a:r>
            <a:r>
              <a:rPr lang="en-US" b="1"/>
              <a:t>crassulacean acid metabolism (CAM)</a:t>
            </a:r>
            <a:r>
              <a:rPr lang="en-US"/>
              <a:t> to fix carbon</a:t>
            </a:r>
          </a:p>
          <a:p>
            <a:r>
              <a:rPr lang="en-US" b="1"/>
              <a:t>CAM plants </a:t>
            </a:r>
            <a:r>
              <a:rPr lang="en-US"/>
              <a:t>open their stomata at night, incorporating CO</a:t>
            </a:r>
            <a:r>
              <a:rPr lang="en-US" baseline="-25000"/>
              <a:t>2</a:t>
            </a:r>
            <a:r>
              <a:rPr lang="en-US"/>
              <a:t> into organic acids</a:t>
            </a:r>
          </a:p>
          <a:p>
            <a:r>
              <a:rPr lang="en-US"/>
              <a:t>Stomata close during the day, and CO</a:t>
            </a:r>
            <a:r>
              <a:rPr lang="en-US" baseline="-25000"/>
              <a:t>2 </a:t>
            </a:r>
            <a:r>
              <a:rPr lang="en-US"/>
              <a:t>is released from organic acids and used in the Calvin cycle</a:t>
            </a:r>
          </a:p>
        </p:txBody>
      </p:sp>
      <p:sp>
        <p:nvSpPr>
          <p:cNvPr id="296964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96965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41" name="Picture 5" descr="10_20C4AndCAMPhotosynth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575" y="139700"/>
            <a:ext cx="7054850" cy="6578600"/>
          </a:xfrm>
          <a:prstGeom prst="rect">
            <a:avLst/>
          </a:prstGeom>
          <a:noFill/>
        </p:spPr>
      </p:pic>
      <p:sp>
        <p:nvSpPr>
          <p:cNvPr id="449542" name="Rectangle 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10-20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49543" name="Text Box 7"/>
          <p:cNvSpPr txBox="1">
            <a:spLocks noChangeArrowheads="1"/>
          </p:cNvSpPr>
          <p:nvPr/>
        </p:nvSpPr>
        <p:spPr bwMode="auto">
          <a:xfrm>
            <a:off x="6862763" y="3394075"/>
            <a:ext cx="57943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CO</a:t>
            </a:r>
            <a:r>
              <a:rPr kumimoji="0" lang="en-US" sz="13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13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9544" name="Text Box 8"/>
          <p:cNvSpPr txBox="1">
            <a:spLocks noChangeArrowheads="1"/>
          </p:cNvSpPr>
          <p:nvPr/>
        </p:nvSpPr>
        <p:spPr bwMode="auto">
          <a:xfrm>
            <a:off x="930275" y="3016250"/>
            <a:ext cx="11445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Sugarcane</a:t>
            </a:r>
          </a:p>
        </p:txBody>
      </p:sp>
      <p:sp>
        <p:nvSpPr>
          <p:cNvPr id="449545" name="Text Box 9"/>
          <p:cNvSpPr txBox="1">
            <a:spLocks noChangeArrowheads="1"/>
          </p:cNvSpPr>
          <p:nvPr/>
        </p:nvSpPr>
        <p:spPr bwMode="auto">
          <a:xfrm>
            <a:off x="1690688" y="3673475"/>
            <a:ext cx="86836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Mesophyll</a:t>
            </a: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cell</a:t>
            </a:r>
          </a:p>
        </p:txBody>
      </p:sp>
      <p:sp>
        <p:nvSpPr>
          <p:cNvPr id="449546" name="Text Box 10"/>
          <p:cNvSpPr txBox="1">
            <a:spLocks noChangeArrowheads="1"/>
          </p:cNvSpPr>
          <p:nvPr/>
        </p:nvSpPr>
        <p:spPr bwMode="auto">
          <a:xfrm>
            <a:off x="3451225" y="3390900"/>
            <a:ext cx="57943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CO</a:t>
            </a:r>
            <a:r>
              <a:rPr kumimoji="0" lang="en-US" sz="13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13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9547" name="Text Box 11"/>
          <p:cNvSpPr txBox="1">
            <a:spLocks noChangeArrowheads="1"/>
          </p:cNvSpPr>
          <p:nvPr/>
        </p:nvSpPr>
        <p:spPr bwMode="auto">
          <a:xfrm>
            <a:off x="2952750" y="3148013"/>
            <a:ext cx="57943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400" b="1">
                <a:ea typeface="Geneva" pitchFamily="48" charset="0"/>
                <a:cs typeface="Geneva" pitchFamily="48" charset="0"/>
              </a:rPr>
              <a:t>C</a:t>
            </a:r>
            <a:r>
              <a:rPr kumimoji="0" lang="en-US" sz="1400" b="1" baseline="-25000">
                <a:ea typeface="Geneva" pitchFamily="48" charset="0"/>
                <a:cs typeface="Geneva" pitchFamily="48" charset="0"/>
              </a:rPr>
              <a:t>4</a:t>
            </a:r>
            <a:endParaRPr kumimoji="0" lang="en-US" sz="14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9548" name="Text Box 12"/>
          <p:cNvSpPr txBox="1">
            <a:spLocks noChangeArrowheads="1"/>
          </p:cNvSpPr>
          <p:nvPr/>
        </p:nvSpPr>
        <p:spPr bwMode="auto">
          <a:xfrm>
            <a:off x="1692275" y="4664075"/>
            <a:ext cx="6492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Bundle-</a:t>
            </a: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sheath</a:t>
            </a: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cell</a:t>
            </a:r>
          </a:p>
        </p:txBody>
      </p:sp>
      <p:sp>
        <p:nvSpPr>
          <p:cNvPr id="449549" name="Text Box 13"/>
          <p:cNvSpPr txBox="1">
            <a:spLocks noChangeArrowheads="1"/>
          </p:cNvSpPr>
          <p:nvPr/>
        </p:nvSpPr>
        <p:spPr bwMode="auto">
          <a:xfrm>
            <a:off x="4475163" y="5119688"/>
            <a:ext cx="11826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Organic acids</a:t>
            </a: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release CO</a:t>
            </a:r>
            <a:r>
              <a:rPr kumimoji="0" lang="en-US" sz="1300" b="1" baseline="-25000">
                <a:ea typeface="Geneva" pitchFamily="48" charset="0"/>
                <a:cs typeface="Geneva" pitchFamily="48" charset="0"/>
              </a:rPr>
              <a:t>2</a:t>
            </a:r>
            <a:r>
              <a:rPr kumimoji="0" lang="en-US" sz="1300" b="1">
                <a:ea typeface="Geneva" pitchFamily="48" charset="0"/>
                <a:cs typeface="Geneva" pitchFamily="48" charset="0"/>
              </a:rPr>
              <a:t> to </a:t>
            </a: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Calvin cycle</a:t>
            </a:r>
          </a:p>
        </p:txBody>
      </p:sp>
      <p:sp>
        <p:nvSpPr>
          <p:cNvPr id="449550" name="Text Box 14"/>
          <p:cNvSpPr txBox="1">
            <a:spLocks noChangeArrowheads="1"/>
          </p:cNvSpPr>
          <p:nvPr/>
        </p:nvSpPr>
        <p:spPr bwMode="auto">
          <a:xfrm>
            <a:off x="4465638" y="3716338"/>
            <a:ext cx="148748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CO</a:t>
            </a:r>
            <a:r>
              <a:rPr kumimoji="0" lang="en-US" sz="1300" b="1" baseline="-25000">
                <a:ea typeface="Geneva" pitchFamily="48" charset="0"/>
                <a:cs typeface="Geneva" pitchFamily="48" charset="0"/>
              </a:rPr>
              <a:t>2</a:t>
            </a:r>
            <a:r>
              <a:rPr kumimoji="0" lang="en-US" sz="1300" b="1">
                <a:ea typeface="Geneva" pitchFamily="48" charset="0"/>
                <a:cs typeface="Geneva" pitchFamily="48" charset="0"/>
              </a:rPr>
              <a:t> incorporated</a:t>
            </a: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into four-carbon</a:t>
            </a: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organic acids</a:t>
            </a:r>
          </a:p>
          <a:p>
            <a:pPr algn="l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(carbon fixation)</a:t>
            </a:r>
          </a:p>
        </p:txBody>
      </p:sp>
      <p:sp>
        <p:nvSpPr>
          <p:cNvPr id="449551" name="Text Box 15"/>
          <p:cNvSpPr txBox="1">
            <a:spLocks noChangeArrowheads="1"/>
          </p:cNvSpPr>
          <p:nvPr/>
        </p:nvSpPr>
        <p:spPr bwMode="auto">
          <a:xfrm>
            <a:off x="4613275" y="3014663"/>
            <a:ext cx="9794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Pineapple</a:t>
            </a:r>
          </a:p>
        </p:txBody>
      </p:sp>
      <p:sp>
        <p:nvSpPr>
          <p:cNvPr id="449552" name="Text Box 16"/>
          <p:cNvSpPr txBox="1">
            <a:spLocks noChangeArrowheads="1"/>
          </p:cNvSpPr>
          <p:nvPr/>
        </p:nvSpPr>
        <p:spPr bwMode="auto">
          <a:xfrm>
            <a:off x="7456488" y="3675063"/>
            <a:ext cx="67468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Night</a:t>
            </a:r>
          </a:p>
        </p:txBody>
      </p:sp>
      <p:sp>
        <p:nvSpPr>
          <p:cNvPr id="449553" name="Text Box 17"/>
          <p:cNvSpPr txBox="1">
            <a:spLocks noChangeArrowheads="1"/>
          </p:cNvSpPr>
          <p:nvPr/>
        </p:nvSpPr>
        <p:spPr bwMode="auto">
          <a:xfrm>
            <a:off x="7519988" y="4662488"/>
            <a:ext cx="42068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Day</a:t>
            </a:r>
          </a:p>
        </p:txBody>
      </p:sp>
      <p:sp>
        <p:nvSpPr>
          <p:cNvPr id="449554" name="Text Box 18"/>
          <p:cNvSpPr txBox="1">
            <a:spLocks noChangeArrowheads="1"/>
          </p:cNvSpPr>
          <p:nvPr/>
        </p:nvSpPr>
        <p:spPr bwMode="auto">
          <a:xfrm>
            <a:off x="6496050" y="3152775"/>
            <a:ext cx="42068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400" b="1">
                <a:ea typeface="Geneva" pitchFamily="48" charset="0"/>
                <a:cs typeface="Geneva" pitchFamily="48" charset="0"/>
              </a:rPr>
              <a:t>CAM</a:t>
            </a:r>
          </a:p>
        </p:txBody>
      </p:sp>
      <p:sp>
        <p:nvSpPr>
          <p:cNvPr id="449555" name="Text Box 19"/>
          <p:cNvSpPr txBox="1">
            <a:spLocks noChangeArrowheads="1"/>
          </p:cNvSpPr>
          <p:nvPr/>
        </p:nvSpPr>
        <p:spPr bwMode="auto">
          <a:xfrm>
            <a:off x="6503988" y="5980113"/>
            <a:ext cx="42068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Sugar</a:t>
            </a:r>
          </a:p>
        </p:txBody>
      </p:sp>
      <p:sp>
        <p:nvSpPr>
          <p:cNvPr id="449556" name="Text Box 20"/>
          <p:cNvSpPr txBox="1">
            <a:spLocks noChangeArrowheads="1"/>
          </p:cNvSpPr>
          <p:nvPr/>
        </p:nvSpPr>
        <p:spPr bwMode="auto">
          <a:xfrm>
            <a:off x="3090863" y="5975350"/>
            <a:ext cx="42068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Sugar</a:t>
            </a:r>
          </a:p>
        </p:txBody>
      </p:sp>
      <p:sp>
        <p:nvSpPr>
          <p:cNvPr id="449557" name="Text Box 21"/>
          <p:cNvSpPr txBox="1">
            <a:spLocks noChangeArrowheads="1"/>
          </p:cNvSpPr>
          <p:nvPr/>
        </p:nvSpPr>
        <p:spPr bwMode="auto">
          <a:xfrm>
            <a:off x="2924175" y="5216525"/>
            <a:ext cx="6873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kumimoji="0" lang="en-US" sz="1300" b="1">
                <a:ea typeface="Geneva" pitchFamily="48" charset="0"/>
                <a:cs typeface="Geneva" pitchFamily="48" charset="0"/>
              </a:rPr>
              <a:t>Calvin</a:t>
            </a:r>
          </a:p>
          <a:p>
            <a:pPr algn="ctr"/>
            <a:r>
              <a:rPr kumimoji="0" lang="en-US" sz="1300" b="1">
                <a:ea typeface="Geneva" pitchFamily="48" charset="0"/>
                <a:cs typeface="Geneva" pitchFamily="48" charset="0"/>
              </a:rPr>
              <a:t>Cycle</a:t>
            </a:r>
          </a:p>
        </p:txBody>
      </p:sp>
      <p:sp>
        <p:nvSpPr>
          <p:cNvPr id="449558" name="Text Box 22"/>
          <p:cNvSpPr txBox="1">
            <a:spLocks noChangeArrowheads="1"/>
          </p:cNvSpPr>
          <p:nvPr/>
        </p:nvSpPr>
        <p:spPr bwMode="auto">
          <a:xfrm>
            <a:off x="6326188" y="5237163"/>
            <a:ext cx="68738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Calvin</a:t>
            </a:r>
          </a:p>
          <a:p>
            <a:pPr algn="ctr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Cycle</a:t>
            </a:r>
          </a:p>
        </p:txBody>
      </p:sp>
      <p:sp>
        <p:nvSpPr>
          <p:cNvPr id="449559" name="Text Box 23"/>
          <p:cNvSpPr txBox="1">
            <a:spLocks noChangeArrowheads="1"/>
          </p:cNvSpPr>
          <p:nvPr/>
        </p:nvSpPr>
        <p:spPr bwMode="auto">
          <a:xfrm>
            <a:off x="2584450" y="3889375"/>
            <a:ext cx="95408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Organic acid</a:t>
            </a:r>
          </a:p>
        </p:txBody>
      </p:sp>
      <p:sp>
        <p:nvSpPr>
          <p:cNvPr id="449560" name="Text Box 24"/>
          <p:cNvSpPr txBox="1">
            <a:spLocks noChangeArrowheads="1"/>
          </p:cNvSpPr>
          <p:nvPr/>
        </p:nvSpPr>
        <p:spPr bwMode="auto">
          <a:xfrm>
            <a:off x="6008688" y="3886200"/>
            <a:ext cx="95408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Organic acid</a:t>
            </a:r>
          </a:p>
        </p:txBody>
      </p:sp>
      <p:sp>
        <p:nvSpPr>
          <p:cNvPr id="449561" name="Text Box 25"/>
          <p:cNvSpPr txBox="1">
            <a:spLocks noChangeArrowheads="1"/>
          </p:cNvSpPr>
          <p:nvPr/>
        </p:nvSpPr>
        <p:spPr bwMode="auto">
          <a:xfrm>
            <a:off x="2078038" y="6348413"/>
            <a:ext cx="24130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(a) Spatial separation of steps</a:t>
            </a:r>
          </a:p>
        </p:txBody>
      </p:sp>
      <p:sp>
        <p:nvSpPr>
          <p:cNvPr id="449562" name="Text Box 26"/>
          <p:cNvSpPr txBox="1">
            <a:spLocks noChangeArrowheads="1"/>
          </p:cNvSpPr>
          <p:nvPr/>
        </p:nvSpPr>
        <p:spPr bwMode="auto">
          <a:xfrm>
            <a:off x="5392738" y="6350000"/>
            <a:ext cx="256540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(b) Temporal separation of steps</a:t>
            </a:r>
          </a:p>
        </p:txBody>
      </p:sp>
      <p:sp>
        <p:nvSpPr>
          <p:cNvPr id="449563" name="Text Box 27"/>
          <p:cNvSpPr txBox="1">
            <a:spLocks noChangeArrowheads="1"/>
          </p:cNvSpPr>
          <p:nvPr/>
        </p:nvSpPr>
        <p:spPr bwMode="auto">
          <a:xfrm>
            <a:off x="3000375" y="4714875"/>
            <a:ext cx="57943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CO</a:t>
            </a:r>
            <a:r>
              <a:rPr kumimoji="0" lang="en-US" sz="13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13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9564" name="Text Box 28"/>
          <p:cNvSpPr txBox="1">
            <a:spLocks noChangeArrowheads="1"/>
          </p:cNvSpPr>
          <p:nvPr/>
        </p:nvSpPr>
        <p:spPr bwMode="auto">
          <a:xfrm>
            <a:off x="6411913" y="4714875"/>
            <a:ext cx="57943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>
                <a:ea typeface="Geneva" pitchFamily="48" charset="0"/>
                <a:cs typeface="Geneva" pitchFamily="48" charset="0"/>
              </a:rPr>
              <a:t>CO</a:t>
            </a:r>
            <a:r>
              <a:rPr kumimoji="0" lang="en-US" sz="13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13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49565" name="Oval 29"/>
          <p:cNvSpPr>
            <a:spLocks noChangeArrowheads="1"/>
          </p:cNvSpPr>
          <p:nvPr/>
        </p:nvSpPr>
        <p:spPr bwMode="auto">
          <a:xfrm>
            <a:off x="4214813" y="3708400"/>
            <a:ext cx="203200" cy="204788"/>
          </a:xfrm>
          <a:prstGeom prst="ellipse">
            <a:avLst/>
          </a:prstGeom>
          <a:solidFill>
            <a:srgbClr val="0090CE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49566" name="Oval 30"/>
          <p:cNvSpPr>
            <a:spLocks noChangeArrowheads="1"/>
          </p:cNvSpPr>
          <p:nvPr/>
        </p:nvSpPr>
        <p:spPr bwMode="auto">
          <a:xfrm>
            <a:off x="4211638" y="5111750"/>
            <a:ext cx="203200" cy="204788"/>
          </a:xfrm>
          <a:prstGeom prst="ellipse">
            <a:avLst/>
          </a:prstGeom>
          <a:solidFill>
            <a:srgbClr val="0090CE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49567" name="Text Box 31"/>
          <p:cNvSpPr txBox="1">
            <a:spLocks noChangeArrowheads="1"/>
          </p:cNvSpPr>
          <p:nvPr/>
        </p:nvSpPr>
        <p:spPr bwMode="auto">
          <a:xfrm>
            <a:off x="4241800" y="3724275"/>
            <a:ext cx="153988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1</a:t>
            </a:r>
          </a:p>
        </p:txBody>
      </p:sp>
      <p:sp>
        <p:nvSpPr>
          <p:cNvPr id="449568" name="Text Box 32"/>
          <p:cNvSpPr txBox="1">
            <a:spLocks noChangeArrowheads="1"/>
          </p:cNvSpPr>
          <p:nvPr/>
        </p:nvSpPr>
        <p:spPr bwMode="auto">
          <a:xfrm>
            <a:off x="4237038" y="5127625"/>
            <a:ext cx="153987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3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76200"/>
            <a:ext cx="8534400" cy="503238"/>
          </a:xfrm>
        </p:spPr>
        <p:txBody>
          <a:bodyPr/>
          <a:lstStyle/>
          <a:p>
            <a:r>
              <a:rPr lang="en-US"/>
              <a:t>The Importance of Photosynthesis: </a:t>
            </a:r>
            <a:r>
              <a:rPr lang="en-US" i="1"/>
              <a:t>A Review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06500"/>
            <a:ext cx="8897938" cy="5194300"/>
          </a:xfrm>
        </p:spPr>
        <p:txBody>
          <a:bodyPr/>
          <a:lstStyle/>
          <a:p>
            <a:r>
              <a:rPr lang="en-US"/>
              <a:t>The energy entering chloroplasts as sunlight gets stored as chemical energy in organic compounds</a:t>
            </a:r>
          </a:p>
          <a:p>
            <a:r>
              <a:rPr lang="en-US"/>
              <a:t>Sugar made in the chloroplasts supplies chemical energy and carbon skeletons to synthesize the organic molecules of cells</a:t>
            </a:r>
          </a:p>
          <a:p>
            <a:r>
              <a:rPr lang="en-US"/>
              <a:t>Plants store excess sugar as starch in structures such as roots, tubers, seeds, and fruits</a:t>
            </a:r>
          </a:p>
          <a:p>
            <a:r>
              <a:rPr lang="en-US"/>
              <a:t>In addition to food production, photosynthesis produces the O</a:t>
            </a:r>
            <a:r>
              <a:rPr lang="en-US" baseline="-25000"/>
              <a:t>2</a:t>
            </a:r>
            <a:r>
              <a:rPr lang="en-US"/>
              <a:t> in our atmosphere</a:t>
            </a:r>
          </a:p>
        </p:txBody>
      </p:sp>
      <p:sp>
        <p:nvSpPr>
          <p:cNvPr id="300064" name="Line 32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00065" name="Line 33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00066" name="Text Box 34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5" name="Picture 5" descr="10_21PhotosynthesisReview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139700"/>
            <a:ext cx="8066087" cy="6578600"/>
          </a:xfrm>
          <a:prstGeom prst="rect">
            <a:avLst/>
          </a:prstGeom>
          <a:noFill/>
        </p:spPr>
      </p:pic>
      <p:sp>
        <p:nvSpPr>
          <p:cNvPr id="450566" name="Rectangle 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10-21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50567" name="Text Box 7"/>
          <p:cNvSpPr txBox="1">
            <a:spLocks noChangeArrowheads="1"/>
          </p:cNvSpPr>
          <p:nvPr/>
        </p:nvSpPr>
        <p:spPr bwMode="auto">
          <a:xfrm>
            <a:off x="1728788" y="2686050"/>
            <a:ext cx="2439987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Light</a:t>
            </a:r>
          </a:p>
          <a:p>
            <a:pPr algn="ctr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Reactions:</a:t>
            </a:r>
          </a:p>
          <a:p>
            <a:pPr algn="ctr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 Photosystem </a:t>
            </a:r>
            <a:r>
              <a:rPr kumimoji="0" lang="en-US" sz="15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II</a:t>
            </a:r>
            <a:endParaRPr kumimoji="0" lang="en-US" sz="1500" b="1">
              <a:ea typeface="Geneva" pitchFamily="48" charset="0"/>
              <a:cs typeface="Geneva" pitchFamily="48" charset="0"/>
            </a:endParaRPr>
          </a:p>
          <a:p>
            <a:pPr algn="ctr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  Electron transport chain</a:t>
            </a:r>
          </a:p>
          <a:p>
            <a:pPr algn="ctr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 Photosystem </a:t>
            </a:r>
            <a:r>
              <a:rPr kumimoji="0" lang="en-US" sz="15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</a:t>
            </a:r>
            <a:endParaRPr kumimoji="0" lang="en-US" sz="1500" b="1">
              <a:ea typeface="Geneva" pitchFamily="48" charset="0"/>
              <a:cs typeface="Geneva" pitchFamily="48" charset="0"/>
            </a:endParaRPr>
          </a:p>
          <a:p>
            <a:pPr algn="ctr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  Electron transport chain</a:t>
            </a:r>
          </a:p>
        </p:txBody>
      </p:sp>
      <p:sp>
        <p:nvSpPr>
          <p:cNvPr id="450568" name="Text Box 8"/>
          <p:cNvSpPr txBox="1">
            <a:spLocks noChangeArrowheads="1"/>
          </p:cNvSpPr>
          <p:nvPr/>
        </p:nvSpPr>
        <p:spPr bwMode="auto">
          <a:xfrm>
            <a:off x="6527800" y="295275"/>
            <a:ext cx="57943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5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CO</a:t>
            </a:r>
            <a:r>
              <a:rPr kumimoji="0" lang="en-US" sz="15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endParaRPr kumimoji="0" lang="en-US" sz="1500" b="1">
              <a:solidFill>
                <a:schemeClr val="bg1"/>
              </a:solidFill>
              <a:ea typeface="Geneva" pitchFamily="48" charset="0"/>
              <a:cs typeface="Geneva" pitchFamily="48" charset="0"/>
            </a:endParaRPr>
          </a:p>
        </p:txBody>
      </p:sp>
      <p:sp>
        <p:nvSpPr>
          <p:cNvPr id="450569" name="Text Box 9"/>
          <p:cNvSpPr txBox="1">
            <a:spLocks noChangeArrowheads="1"/>
          </p:cNvSpPr>
          <p:nvPr/>
        </p:nvSpPr>
        <p:spPr bwMode="auto">
          <a:xfrm>
            <a:off x="4649788" y="1747838"/>
            <a:ext cx="6302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NADP</a:t>
            </a:r>
            <a:r>
              <a:rPr kumimoji="0" lang="en-US" sz="1500" b="1" baseline="30000">
                <a:ea typeface="Geneva" pitchFamily="48" charset="0"/>
                <a:cs typeface="Geneva" pitchFamily="48" charset="0"/>
              </a:rPr>
              <a:t>+</a:t>
            </a:r>
            <a:endParaRPr kumimoji="0" lang="en-US" sz="15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450570" name="Text Box 10"/>
          <p:cNvSpPr txBox="1">
            <a:spLocks noChangeArrowheads="1"/>
          </p:cNvSpPr>
          <p:nvPr/>
        </p:nvSpPr>
        <p:spPr bwMode="auto">
          <a:xfrm>
            <a:off x="4756150" y="2078038"/>
            <a:ext cx="46196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ADP</a:t>
            </a:r>
          </a:p>
        </p:txBody>
      </p:sp>
      <p:sp>
        <p:nvSpPr>
          <p:cNvPr id="450571" name="Text Box 11"/>
          <p:cNvSpPr txBox="1">
            <a:spLocks noChangeArrowheads="1"/>
          </p:cNvSpPr>
          <p:nvPr/>
        </p:nvSpPr>
        <p:spPr bwMode="auto">
          <a:xfrm>
            <a:off x="4964113" y="2343150"/>
            <a:ext cx="18573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P</a:t>
            </a:r>
          </a:p>
        </p:txBody>
      </p:sp>
      <p:sp>
        <p:nvSpPr>
          <p:cNvPr id="450572" name="Text Box 12"/>
          <p:cNvSpPr txBox="1">
            <a:spLocks noChangeArrowheads="1"/>
          </p:cNvSpPr>
          <p:nvPr/>
        </p:nvSpPr>
        <p:spPr bwMode="auto">
          <a:xfrm>
            <a:off x="5094288" y="2432050"/>
            <a:ext cx="1524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i</a:t>
            </a:r>
          </a:p>
        </p:txBody>
      </p:sp>
      <p:sp>
        <p:nvSpPr>
          <p:cNvPr id="450573" name="Text Box 13"/>
          <p:cNvSpPr txBox="1">
            <a:spLocks noChangeArrowheads="1"/>
          </p:cNvSpPr>
          <p:nvPr/>
        </p:nvSpPr>
        <p:spPr bwMode="auto">
          <a:xfrm>
            <a:off x="4756150" y="2349500"/>
            <a:ext cx="1524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200" b="1">
                <a:ea typeface="Geneva" pitchFamily="48" charset="0"/>
                <a:cs typeface="Geneva" pitchFamily="48" charset="0"/>
              </a:rPr>
              <a:t>+</a:t>
            </a:r>
          </a:p>
        </p:txBody>
      </p:sp>
      <p:sp>
        <p:nvSpPr>
          <p:cNvPr id="450574" name="Text Box 14"/>
          <p:cNvSpPr txBox="1">
            <a:spLocks noChangeArrowheads="1"/>
          </p:cNvSpPr>
          <p:nvPr/>
        </p:nvSpPr>
        <p:spPr bwMode="auto">
          <a:xfrm>
            <a:off x="5621338" y="2743200"/>
            <a:ext cx="57308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RuBP</a:t>
            </a:r>
          </a:p>
        </p:txBody>
      </p:sp>
      <p:sp>
        <p:nvSpPr>
          <p:cNvPr id="450575" name="Text Box 15"/>
          <p:cNvSpPr txBox="1">
            <a:spLocks noChangeArrowheads="1"/>
          </p:cNvSpPr>
          <p:nvPr/>
        </p:nvSpPr>
        <p:spPr bwMode="auto">
          <a:xfrm>
            <a:off x="6550025" y="2833688"/>
            <a:ext cx="1830388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3-Phosphoglycerate</a:t>
            </a:r>
          </a:p>
        </p:txBody>
      </p:sp>
      <p:sp>
        <p:nvSpPr>
          <p:cNvPr id="450576" name="Text Box 16"/>
          <p:cNvSpPr txBox="1">
            <a:spLocks noChangeArrowheads="1"/>
          </p:cNvSpPr>
          <p:nvPr/>
        </p:nvSpPr>
        <p:spPr bwMode="auto">
          <a:xfrm>
            <a:off x="6483350" y="3106738"/>
            <a:ext cx="5016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Calvin</a:t>
            </a:r>
          </a:p>
          <a:p>
            <a:pPr algn="ctr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Cycle</a:t>
            </a:r>
          </a:p>
        </p:txBody>
      </p:sp>
      <p:sp>
        <p:nvSpPr>
          <p:cNvPr id="450577" name="Text Box 17"/>
          <p:cNvSpPr txBox="1">
            <a:spLocks noChangeArrowheads="1"/>
          </p:cNvSpPr>
          <p:nvPr/>
        </p:nvSpPr>
        <p:spPr bwMode="auto">
          <a:xfrm>
            <a:off x="6545263" y="4070350"/>
            <a:ext cx="4222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G3P</a:t>
            </a:r>
          </a:p>
        </p:txBody>
      </p:sp>
      <p:sp>
        <p:nvSpPr>
          <p:cNvPr id="450578" name="Text Box 18"/>
          <p:cNvSpPr txBox="1">
            <a:spLocks noChangeArrowheads="1"/>
          </p:cNvSpPr>
          <p:nvPr/>
        </p:nvSpPr>
        <p:spPr bwMode="auto">
          <a:xfrm>
            <a:off x="4762500" y="3978275"/>
            <a:ext cx="4222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ATP</a:t>
            </a:r>
          </a:p>
        </p:txBody>
      </p:sp>
      <p:sp>
        <p:nvSpPr>
          <p:cNvPr id="450579" name="Text Box 19"/>
          <p:cNvSpPr txBox="1">
            <a:spLocks noChangeArrowheads="1"/>
          </p:cNvSpPr>
          <p:nvPr/>
        </p:nvSpPr>
        <p:spPr bwMode="auto">
          <a:xfrm>
            <a:off x="4576763" y="4476750"/>
            <a:ext cx="7651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NADPH</a:t>
            </a:r>
          </a:p>
        </p:txBody>
      </p:sp>
      <p:sp>
        <p:nvSpPr>
          <p:cNvPr id="450580" name="Text Box 20"/>
          <p:cNvSpPr txBox="1">
            <a:spLocks noChangeArrowheads="1"/>
          </p:cNvSpPr>
          <p:nvPr/>
        </p:nvSpPr>
        <p:spPr bwMode="auto">
          <a:xfrm>
            <a:off x="7053263" y="4349750"/>
            <a:ext cx="828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Starch</a:t>
            </a:r>
          </a:p>
          <a:p>
            <a:pPr algn="l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(storage)</a:t>
            </a:r>
          </a:p>
        </p:txBody>
      </p:sp>
      <p:sp>
        <p:nvSpPr>
          <p:cNvPr id="450581" name="Text Box 21"/>
          <p:cNvSpPr txBox="1">
            <a:spLocks noChangeArrowheads="1"/>
          </p:cNvSpPr>
          <p:nvPr/>
        </p:nvSpPr>
        <p:spPr bwMode="auto">
          <a:xfrm>
            <a:off x="6075363" y="6229350"/>
            <a:ext cx="1565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Sucrose (export)</a:t>
            </a:r>
          </a:p>
        </p:txBody>
      </p:sp>
      <p:sp>
        <p:nvSpPr>
          <p:cNvPr id="450582" name="Text Box 22"/>
          <p:cNvSpPr txBox="1">
            <a:spLocks noChangeArrowheads="1"/>
          </p:cNvSpPr>
          <p:nvPr/>
        </p:nvSpPr>
        <p:spPr bwMode="auto">
          <a:xfrm>
            <a:off x="1544638" y="5083175"/>
            <a:ext cx="1057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Chloroplast</a:t>
            </a:r>
          </a:p>
        </p:txBody>
      </p:sp>
      <p:sp>
        <p:nvSpPr>
          <p:cNvPr id="450583" name="Text Box 23"/>
          <p:cNvSpPr txBox="1">
            <a:spLocks noChangeArrowheads="1"/>
          </p:cNvSpPr>
          <p:nvPr/>
        </p:nvSpPr>
        <p:spPr bwMode="auto">
          <a:xfrm>
            <a:off x="823913" y="1530350"/>
            <a:ext cx="5238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500" b="1">
                <a:ea typeface="Geneva" pitchFamily="48" charset="0"/>
                <a:cs typeface="Geneva" pitchFamily="48" charset="0"/>
              </a:rPr>
              <a:t>Light</a:t>
            </a:r>
          </a:p>
        </p:txBody>
      </p:sp>
      <p:sp>
        <p:nvSpPr>
          <p:cNvPr id="450584" name="Text Box 24"/>
          <p:cNvSpPr txBox="1">
            <a:spLocks noChangeArrowheads="1"/>
          </p:cNvSpPr>
          <p:nvPr/>
        </p:nvSpPr>
        <p:spPr bwMode="auto">
          <a:xfrm>
            <a:off x="2627313" y="274638"/>
            <a:ext cx="57943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5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H</a:t>
            </a:r>
            <a:r>
              <a:rPr kumimoji="0" lang="en-US" sz="15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r>
              <a:rPr kumimoji="0" lang="en-US" sz="15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</a:p>
        </p:txBody>
      </p:sp>
      <p:sp>
        <p:nvSpPr>
          <p:cNvPr id="450585" name="Line 25"/>
          <p:cNvSpPr>
            <a:spLocks noChangeShapeType="1"/>
          </p:cNvSpPr>
          <p:nvPr/>
        </p:nvSpPr>
        <p:spPr bwMode="auto">
          <a:xfrm flipH="1">
            <a:off x="2125663" y="4792663"/>
            <a:ext cx="134937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450586" name="Text Box 26"/>
          <p:cNvSpPr txBox="1">
            <a:spLocks noChangeArrowheads="1"/>
          </p:cNvSpPr>
          <p:nvPr/>
        </p:nvSpPr>
        <p:spPr bwMode="auto">
          <a:xfrm>
            <a:off x="2751138" y="6135688"/>
            <a:ext cx="3349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5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  <a:r>
              <a:rPr kumimoji="0" lang="en-US" sz="15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endParaRPr kumimoji="0" lang="en-US" sz="1500" b="1">
              <a:solidFill>
                <a:schemeClr val="bg1"/>
              </a:solidFill>
              <a:ea typeface="Geneva" pitchFamily="48" charset="0"/>
              <a:cs typeface="Geneva" pitchFamily="4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400" name="Picture 24" descr="10_UN01Summar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1004888"/>
            <a:ext cx="8542337" cy="4846637"/>
          </a:xfrm>
          <a:prstGeom prst="rect">
            <a:avLst/>
          </a:prstGeom>
          <a:noFill/>
        </p:spPr>
      </p:pic>
      <p:sp>
        <p:nvSpPr>
          <p:cNvPr id="613401" name="Rectangle 2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10-UN1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3402" name="Text Box 26"/>
          <p:cNvSpPr txBox="1">
            <a:spLocks noChangeArrowheads="1"/>
          </p:cNvSpPr>
          <p:nvPr/>
        </p:nvSpPr>
        <p:spPr bwMode="auto">
          <a:xfrm>
            <a:off x="6527800" y="295275"/>
            <a:ext cx="57943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5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CO</a:t>
            </a:r>
            <a:r>
              <a:rPr kumimoji="0" lang="en-US" sz="15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endParaRPr kumimoji="0" lang="en-US" sz="1500" b="1">
              <a:solidFill>
                <a:schemeClr val="bg1"/>
              </a:solidFill>
              <a:ea typeface="Geneva" pitchFamily="48" charset="0"/>
              <a:cs typeface="Geneva" pitchFamily="48" charset="0"/>
            </a:endParaRPr>
          </a:p>
        </p:txBody>
      </p:sp>
      <p:sp>
        <p:nvSpPr>
          <p:cNvPr id="613403" name="Text Box 27"/>
          <p:cNvSpPr txBox="1">
            <a:spLocks noChangeArrowheads="1"/>
          </p:cNvSpPr>
          <p:nvPr/>
        </p:nvSpPr>
        <p:spPr bwMode="auto">
          <a:xfrm>
            <a:off x="6542088" y="2679700"/>
            <a:ext cx="981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NADP</a:t>
            </a:r>
            <a:r>
              <a:rPr kumimoji="0" lang="en-US" sz="1800" b="1" baseline="30000">
                <a:ea typeface="Geneva" pitchFamily="48" charset="0"/>
                <a:cs typeface="Geneva" pitchFamily="48" charset="0"/>
              </a:rPr>
              <a:t>+</a:t>
            </a:r>
            <a:endParaRPr kumimoji="0" lang="en-US" sz="1800" b="1">
              <a:ea typeface="Geneva" pitchFamily="48" charset="0"/>
              <a:cs typeface="Geneva" pitchFamily="48" charset="0"/>
            </a:endParaRPr>
          </a:p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reductase</a:t>
            </a:r>
          </a:p>
        </p:txBody>
      </p:sp>
      <p:sp>
        <p:nvSpPr>
          <p:cNvPr id="613404" name="Text Box 28"/>
          <p:cNvSpPr txBox="1">
            <a:spLocks noChangeArrowheads="1"/>
          </p:cNvSpPr>
          <p:nvPr/>
        </p:nvSpPr>
        <p:spPr bwMode="auto">
          <a:xfrm>
            <a:off x="1027113" y="5403850"/>
            <a:ext cx="16827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Photosystem </a:t>
            </a:r>
            <a:r>
              <a:rPr kumimoji="0" lang="en-US" sz="18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II</a:t>
            </a:r>
            <a:endParaRPr kumimoji="0" lang="en-US" sz="18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613405" name="Text Box 29"/>
          <p:cNvSpPr txBox="1">
            <a:spLocks noChangeArrowheads="1"/>
          </p:cNvSpPr>
          <p:nvPr/>
        </p:nvSpPr>
        <p:spPr bwMode="auto">
          <a:xfrm>
            <a:off x="2627313" y="274638"/>
            <a:ext cx="57943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5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H</a:t>
            </a:r>
            <a:r>
              <a:rPr kumimoji="0" lang="en-US" sz="15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r>
              <a:rPr kumimoji="0" lang="en-US" sz="15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</a:p>
        </p:txBody>
      </p:sp>
      <p:sp>
        <p:nvSpPr>
          <p:cNvPr id="613406" name="Text Box 30"/>
          <p:cNvSpPr txBox="1">
            <a:spLocks noChangeArrowheads="1"/>
          </p:cNvSpPr>
          <p:nvPr/>
        </p:nvSpPr>
        <p:spPr bwMode="auto">
          <a:xfrm>
            <a:off x="2751138" y="6135688"/>
            <a:ext cx="3349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5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  <a:r>
              <a:rPr kumimoji="0" lang="en-US" sz="15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endParaRPr kumimoji="0" lang="en-US" sz="1500" b="1">
              <a:solidFill>
                <a:schemeClr val="bg1"/>
              </a:solidFill>
              <a:ea typeface="Geneva" pitchFamily="48" charset="0"/>
              <a:cs typeface="Geneva" pitchFamily="48" charset="0"/>
            </a:endParaRPr>
          </a:p>
        </p:txBody>
      </p:sp>
      <p:sp>
        <p:nvSpPr>
          <p:cNvPr id="613407" name="Text Box 31"/>
          <p:cNvSpPr txBox="1">
            <a:spLocks noChangeArrowheads="1"/>
          </p:cNvSpPr>
          <p:nvPr/>
        </p:nvSpPr>
        <p:spPr bwMode="auto">
          <a:xfrm>
            <a:off x="3163888" y="5170488"/>
            <a:ext cx="46355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ATP</a:t>
            </a:r>
          </a:p>
        </p:txBody>
      </p:sp>
      <p:sp>
        <p:nvSpPr>
          <p:cNvPr id="613408" name="Text Box 32"/>
          <p:cNvSpPr txBox="1">
            <a:spLocks noChangeArrowheads="1"/>
          </p:cNvSpPr>
          <p:nvPr/>
        </p:nvSpPr>
        <p:spPr bwMode="auto">
          <a:xfrm>
            <a:off x="4133850" y="3935413"/>
            <a:ext cx="3032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Pc</a:t>
            </a:r>
          </a:p>
        </p:txBody>
      </p:sp>
      <p:sp>
        <p:nvSpPr>
          <p:cNvPr id="613409" name="Text Box 33"/>
          <p:cNvSpPr txBox="1">
            <a:spLocks noChangeArrowheads="1"/>
          </p:cNvSpPr>
          <p:nvPr/>
        </p:nvSpPr>
        <p:spPr bwMode="auto">
          <a:xfrm>
            <a:off x="2914650" y="3135313"/>
            <a:ext cx="138271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Cytochrome</a:t>
            </a:r>
          </a:p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complex</a:t>
            </a:r>
          </a:p>
        </p:txBody>
      </p:sp>
      <p:sp>
        <p:nvSpPr>
          <p:cNvPr id="613410" name="Text Box 34"/>
          <p:cNvSpPr txBox="1">
            <a:spLocks noChangeArrowheads="1"/>
          </p:cNvSpPr>
          <p:nvPr/>
        </p:nvSpPr>
        <p:spPr bwMode="auto">
          <a:xfrm>
            <a:off x="1390650" y="1804988"/>
            <a:ext cx="1001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Primary</a:t>
            </a:r>
          </a:p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acceptor</a:t>
            </a:r>
          </a:p>
        </p:txBody>
      </p:sp>
      <p:sp>
        <p:nvSpPr>
          <p:cNvPr id="613411" name="Text Box 35"/>
          <p:cNvSpPr txBox="1">
            <a:spLocks noChangeArrowheads="1"/>
          </p:cNvSpPr>
          <p:nvPr/>
        </p:nvSpPr>
        <p:spPr bwMode="auto">
          <a:xfrm>
            <a:off x="4987925" y="1433513"/>
            <a:ext cx="1001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Primary</a:t>
            </a:r>
          </a:p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acceptor</a:t>
            </a:r>
          </a:p>
        </p:txBody>
      </p:sp>
      <p:sp>
        <p:nvSpPr>
          <p:cNvPr id="613412" name="Text Box 36"/>
          <p:cNvSpPr txBox="1">
            <a:spLocks noChangeArrowheads="1"/>
          </p:cNvSpPr>
          <p:nvPr/>
        </p:nvSpPr>
        <p:spPr bwMode="auto">
          <a:xfrm>
            <a:off x="4684713" y="5022850"/>
            <a:ext cx="169545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Photosystem </a:t>
            </a:r>
            <a:r>
              <a:rPr kumimoji="0" lang="en-US" sz="1800" b="1">
                <a:latin typeface="TimesNewRomanPS Bold" pitchFamily="1" charset="0"/>
                <a:ea typeface="Geneva" pitchFamily="48" charset="0"/>
                <a:cs typeface="Geneva" pitchFamily="48" charset="0"/>
              </a:rPr>
              <a:t>I</a:t>
            </a:r>
            <a:endParaRPr kumimoji="0" lang="en-US" sz="18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613413" name="Text Box 37"/>
          <p:cNvSpPr txBox="1">
            <a:spLocks noChangeArrowheads="1"/>
          </p:cNvSpPr>
          <p:nvPr/>
        </p:nvSpPr>
        <p:spPr bwMode="auto">
          <a:xfrm>
            <a:off x="8037513" y="2438400"/>
            <a:ext cx="79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NADP</a:t>
            </a:r>
            <a:r>
              <a:rPr kumimoji="0" lang="en-US" sz="1800" b="1" baseline="30000">
                <a:ea typeface="Geneva" pitchFamily="48" charset="0"/>
                <a:cs typeface="Geneva" pitchFamily="48" charset="0"/>
              </a:rPr>
              <a:t>+</a:t>
            </a:r>
          </a:p>
          <a:p>
            <a:pPr algn="ctr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+ H</a:t>
            </a:r>
            <a:r>
              <a:rPr kumimoji="0" lang="en-US" sz="1800" b="1" baseline="30000">
                <a:ea typeface="Geneva" pitchFamily="48" charset="0"/>
                <a:cs typeface="Geneva" pitchFamily="48" charset="0"/>
              </a:rPr>
              <a:t>+</a:t>
            </a:r>
            <a:endParaRPr kumimoji="0" lang="en-US" sz="18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613414" name="Text Box 38"/>
          <p:cNvSpPr txBox="1">
            <a:spLocks noChangeArrowheads="1"/>
          </p:cNvSpPr>
          <p:nvPr/>
        </p:nvSpPr>
        <p:spPr bwMode="auto">
          <a:xfrm>
            <a:off x="6438900" y="2097088"/>
            <a:ext cx="3032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Fd</a:t>
            </a:r>
          </a:p>
        </p:txBody>
      </p:sp>
      <p:sp>
        <p:nvSpPr>
          <p:cNvPr id="613415" name="Text Box 39"/>
          <p:cNvSpPr txBox="1">
            <a:spLocks noChangeArrowheads="1"/>
          </p:cNvSpPr>
          <p:nvPr/>
        </p:nvSpPr>
        <p:spPr bwMode="auto">
          <a:xfrm>
            <a:off x="7956550" y="3084513"/>
            <a:ext cx="88741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NADPH</a:t>
            </a:r>
          </a:p>
        </p:txBody>
      </p:sp>
      <p:sp>
        <p:nvSpPr>
          <p:cNvPr id="613416" name="Text Box 40"/>
          <p:cNvSpPr txBox="1">
            <a:spLocks noChangeArrowheads="1"/>
          </p:cNvSpPr>
          <p:nvPr/>
        </p:nvSpPr>
        <p:spPr bwMode="auto">
          <a:xfrm rot="2669152">
            <a:off x="6010275" y="1639888"/>
            <a:ext cx="206851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Electron transport</a:t>
            </a:r>
          </a:p>
          <a:p>
            <a:pPr algn="ctr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chain</a:t>
            </a:r>
          </a:p>
        </p:txBody>
      </p:sp>
      <p:sp>
        <p:nvSpPr>
          <p:cNvPr id="613417" name="Text Box 41"/>
          <p:cNvSpPr txBox="1">
            <a:spLocks noChangeArrowheads="1"/>
          </p:cNvSpPr>
          <p:nvPr/>
        </p:nvSpPr>
        <p:spPr bwMode="auto">
          <a:xfrm rot="2669152">
            <a:off x="2466975" y="2097088"/>
            <a:ext cx="206851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Electron transport</a:t>
            </a:r>
          </a:p>
          <a:p>
            <a:pPr algn="ctr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chain</a:t>
            </a:r>
          </a:p>
        </p:txBody>
      </p:sp>
      <p:sp>
        <p:nvSpPr>
          <p:cNvPr id="613418" name="Text Box 42"/>
          <p:cNvSpPr txBox="1">
            <a:spLocks noChangeArrowheads="1"/>
          </p:cNvSpPr>
          <p:nvPr/>
        </p:nvSpPr>
        <p:spPr bwMode="auto">
          <a:xfrm>
            <a:off x="446088" y="3049588"/>
            <a:ext cx="27305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  <a:r>
              <a:rPr kumimoji="0" lang="en-US" sz="18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 </a:t>
            </a:r>
            <a:endParaRPr kumimoji="0" lang="en-US" sz="1800" b="1">
              <a:solidFill>
                <a:schemeClr val="bg1"/>
              </a:solidFill>
              <a:ea typeface="Geneva" pitchFamily="48" charset="0"/>
              <a:cs typeface="Geneva" pitchFamily="48" charset="0"/>
            </a:endParaRPr>
          </a:p>
        </p:txBody>
      </p:sp>
      <p:sp>
        <p:nvSpPr>
          <p:cNvPr id="613419" name="Text Box 43"/>
          <p:cNvSpPr txBox="1">
            <a:spLocks noChangeArrowheads="1"/>
          </p:cNvSpPr>
          <p:nvPr/>
        </p:nvSpPr>
        <p:spPr bwMode="auto">
          <a:xfrm>
            <a:off x="950913" y="2525713"/>
            <a:ext cx="4127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H</a:t>
            </a:r>
            <a:r>
              <a:rPr kumimoji="0" lang="en-US" sz="1800" b="1" baseline="-25000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2</a:t>
            </a:r>
            <a:r>
              <a:rPr kumimoji="0" lang="en-US" sz="1800" b="1">
                <a:solidFill>
                  <a:schemeClr val="bg1"/>
                </a:solidFill>
                <a:ea typeface="Geneva" pitchFamily="48" charset="0"/>
                <a:cs typeface="Geneva" pitchFamily="48" charset="0"/>
              </a:rPr>
              <a:t>O</a:t>
            </a:r>
          </a:p>
        </p:txBody>
      </p:sp>
      <p:sp>
        <p:nvSpPr>
          <p:cNvPr id="613420" name="Text Box 44"/>
          <p:cNvSpPr txBox="1">
            <a:spLocks noChangeArrowheads="1"/>
          </p:cNvSpPr>
          <p:nvPr/>
        </p:nvSpPr>
        <p:spPr bwMode="auto">
          <a:xfrm>
            <a:off x="2876550" y="2579688"/>
            <a:ext cx="34448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800" b="1">
                <a:ea typeface="Geneva" pitchFamily="48" charset="0"/>
                <a:cs typeface="Geneva" pitchFamily="48" charset="0"/>
              </a:rPr>
              <a:t>Pq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48" name="Picture 24" descr="10_UN02Summar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8" y="139700"/>
            <a:ext cx="6524625" cy="6578600"/>
          </a:xfrm>
          <a:prstGeom prst="rect">
            <a:avLst/>
          </a:prstGeom>
          <a:noFill/>
        </p:spPr>
      </p:pic>
      <p:sp>
        <p:nvSpPr>
          <p:cNvPr id="615449" name="Rectangle 2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10-UN2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5450" name="Text Box 26"/>
          <p:cNvSpPr txBox="1">
            <a:spLocks noChangeArrowheads="1"/>
          </p:cNvSpPr>
          <p:nvPr/>
        </p:nvSpPr>
        <p:spPr bwMode="auto">
          <a:xfrm>
            <a:off x="1335088" y="3568700"/>
            <a:ext cx="181927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110000"/>
              </a:lnSpc>
            </a:pPr>
            <a:r>
              <a:rPr kumimoji="0" lang="en-US" sz="1900" b="1">
                <a:ea typeface="Geneva" pitchFamily="48" charset="0"/>
                <a:cs typeface="Geneva" pitchFamily="48" charset="0"/>
              </a:rPr>
              <a:t>Regeneration of</a:t>
            </a:r>
          </a:p>
          <a:p>
            <a:pPr algn="ctr">
              <a:lnSpc>
                <a:spcPct val="110000"/>
              </a:lnSpc>
            </a:pPr>
            <a:r>
              <a:rPr kumimoji="0" lang="en-US" sz="1900" b="1">
                <a:ea typeface="Geneva" pitchFamily="48" charset="0"/>
                <a:cs typeface="Geneva" pitchFamily="48" charset="0"/>
              </a:rPr>
              <a:t>CO</a:t>
            </a:r>
            <a:r>
              <a:rPr kumimoji="0" lang="en-US" sz="1900" b="1" baseline="-25000">
                <a:ea typeface="Geneva" pitchFamily="48" charset="0"/>
                <a:cs typeface="Geneva" pitchFamily="48" charset="0"/>
              </a:rPr>
              <a:t>2</a:t>
            </a:r>
            <a:r>
              <a:rPr kumimoji="0" lang="en-US" sz="1900" b="1">
                <a:ea typeface="Geneva" pitchFamily="48" charset="0"/>
                <a:cs typeface="Geneva" pitchFamily="48" charset="0"/>
              </a:rPr>
              <a:t> acceptor</a:t>
            </a:r>
          </a:p>
        </p:txBody>
      </p:sp>
      <p:sp>
        <p:nvSpPr>
          <p:cNvPr id="615451" name="Text Box 27"/>
          <p:cNvSpPr txBox="1">
            <a:spLocks noChangeArrowheads="1"/>
          </p:cNvSpPr>
          <p:nvPr/>
        </p:nvSpPr>
        <p:spPr bwMode="auto">
          <a:xfrm>
            <a:off x="4694238" y="6273800"/>
            <a:ext cx="12001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900" b="1">
                <a:ea typeface="Geneva" pitchFamily="48" charset="0"/>
                <a:cs typeface="Geneva" pitchFamily="48" charset="0"/>
              </a:rPr>
              <a:t>1 G3P (3C)</a:t>
            </a:r>
          </a:p>
        </p:txBody>
      </p:sp>
      <p:sp>
        <p:nvSpPr>
          <p:cNvPr id="615452" name="Text Box 28"/>
          <p:cNvSpPr txBox="1">
            <a:spLocks noChangeArrowheads="1"/>
          </p:cNvSpPr>
          <p:nvPr/>
        </p:nvSpPr>
        <p:spPr bwMode="auto">
          <a:xfrm>
            <a:off x="6532563" y="4845050"/>
            <a:ext cx="12001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900" b="1">
                <a:ea typeface="Geneva" pitchFamily="48" charset="0"/>
                <a:cs typeface="Geneva" pitchFamily="48" charset="0"/>
              </a:rPr>
              <a:t>Reduction</a:t>
            </a:r>
          </a:p>
        </p:txBody>
      </p:sp>
      <p:sp>
        <p:nvSpPr>
          <p:cNvPr id="615453" name="Text Box 29"/>
          <p:cNvSpPr txBox="1">
            <a:spLocks noChangeArrowheads="1"/>
          </p:cNvSpPr>
          <p:nvPr/>
        </p:nvSpPr>
        <p:spPr bwMode="auto">
          <a:xfrm>
            <a:off x="6053138" y="1146175"/>
            <a:ext cx="1784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900" b="1">
                <a:ea typeface="Geneva" pitchFamily="48" charset="0"/>
                <a:cs typeface="Geneva" pitchFamily="48" charset="0"/>
              </a:rPr>
              <a:t>Carbon fixation</a:t>
            </a:r>
          </a:p>
        </p:txBody>
      </p:sp>
      <p:sp>
        <p:nvSpPr>
          <p:cNvPr id="615454" name="Text Box 30"/>
          <p:cNvSpPr txBox="1">
            <a:spLocks noChangeArrowheads="1"/>
          </p:cNvSpPr>
          <p:nvPr/>
        </p:nvSpPr>
        <p:spPr bwMode="auto">
          <a:xfrm>
            <a:off x="4878388" y="146050"/>
            <a:ext cx="7937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1900" b="1">
                <a:ea typeface="Geneva" pitchFamily="48" charset="0"/>
                <a:cs typeface="Geneva" pitchFamily="48" charset="0"/>
              </a:rPr>
              <a:t>3 CO</a:t>
            </a:r>
            <a:r>
              <a:rPr kumimoji="0" lang="en-US" sz="1900" b="1" baseline="-25000">
                <a:ea typeface="Geneva" pitchFamily="48" charset="0"/>
                <a:cs typeface="Geneva" pitchFamily="48" charset="0"/>
              </a:rPr>
              <a:t>2</a:t>
            </a:r>
            <a:endParaRPr kumimoji="0" lang="en-US" sz="1900" b="1">
              <a:ea typeface="Geneva" pitchFamily="48" charset="0"/>
              <a:cs typeface="Geneva" pitchFamily="48" charset="0"/>
            </a:endParaRPr>
          </a:p>
        </p:txBody>
      </p:sp>
      <p:sp>
        <p:nvSpPr>
          <p:cNvPr id="615455" name="Text Box 31"/>
          <p:cNvSpPr txBox="1">
            <a:spLocks noChangeArrowheads="1"/>
          </p:cNvSpPr>
          <p:nvPr/>
        </p:nvSpPr>
        <p:spPr bwMode="auto">
          <a:xfrm>
            <a:off x="4824413" y="2990850"/>
            <a:ext cx="8064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>
                <a:ea typeface="Geneva" pitchFamily="48" charset="0"/>
                <a:cs typeface="Geneva" pitchFamily="48" charset="0"/>
              </a:rPr>
              <a:t>Calvin</a:t>
            </a:r>
          </a:p>
          <a:p>
            <a:pPr algn="ctr">
              <a:lnSpc>
                <a:spcPct val="90000"/>
              </a:lnSpc>
            </a:pPr>
            <a:r>
              <a:rPr kumimoji="0" lang="en-US" sz="1900" b="1">
                <a:ea typeface="Geneva" pitchFamily="48" charset="0"/>
                <a:cs typeface="Geneva" pitchFamily="48" charset="0"/>
              </a:rPr>
              <a:t>Cycle</a:t>
            </a:r>
          </a:p>
        </p:txBody>
      </p:sp>
      <p:sp>
        <p:nvSpPr>
          <p:cNvPr id="615456" name="Text Box 32"/>
          <p:cNvSpPr txBox="1">
            <a:spLocks noChangeArrowheads="1"/>
          </p:cNvSpPr>
          <p:nvPr/>
        </p:nvSpPr>
        <p:spPr bwMode="auto">
          <a:xfrm>
            <a:off x="6367463" y="2289175"/>
            <a:ext cx="84455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>
                <a:ea typeface="Geneva" pitchFamily="48" charset="0"/>
                <a:cs typeface="Geneva" pitchFamily="48" charset="0"/>
              </a:rPr>
              <a:t>6 </a:t>
            </a:r>
            <a:r>
              <a:rPr kumimoji="0" lang="en-US" sz="1900" b="1">
                <a:ea typeface="Geneva" pitchFamily="48" charset="0"/>
                <a:cs typeface="Geneva" pitchFamily="48" charset="0"/>
                <a:sym typeface="Symbol" pitchFamily="18" charset="2"/>
              </a:rPr>
              <a:t></a:t>
            </a:r>
            <a:r>
              <a:rPr kumimoji="0" lang="en-US" sz="1900" b="1">
                <a:ea typeface="Geneva" pitchFamily="48" charset="0"/>
                <a:cs typeface="Geneva" pitchFamily="48" charset="0"/>
              </a:rPr>
              <a:t> 3C</a:t>
            </a:r>
          </a:p>
        </p:txBody>
      </p:sp>
      <p:sp>
        <p:nvSpPr>
          <p:cNvPr id="615457" name="Text Box 33"/>
          <p:cNvSpPr txBox="1">
            <a:spLocks noChangeArrowheads="1"/>
          </p:cNvSpPr>
          <p:nvPr/>
        </p:nvSpPr>
        <p:spPr bwMode="auto">
          <a:xfrm>
            <a:off x="3484563" y="4270375"/>
            <a:ext cx="84455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>
                <a:ea typeface="Geneva" pitchFamily="48" charset="0"/>
                <a:cs typeface="Geneva" pitchFamily="48" charset="0"/>
              </a:rPr>
              <a:t>5 </a:t>
            </a:r>
            <a:r>
              <a:rPr kumimoji="0" lang="en-US" sz="1900" b="1">
                <a:ea typeface="Geneva" pitchFamily="48" charset="0"/>
                <a:cs typeface="Geneva" pitchFamily="48" charset="0"/>
                <a:sym typeface="Symbol" pitchFamily="18" charset="2"/>
              </a:rPr>
              <a:t></a:t>
            </a:r>
            <a:r>
              <a:rPr kumimoji="0" lang="en-US" sz="1900" b="1">
                <a:ea typeface="Geneva" pitchFamily="48" charset="0"/>
                <a:cs typeface="Geneva" pitchFamily="48" charset="0"/>
              </a:rPr>
              <a:t> 3C</a:t>
            </a:r>
          </a:p>
        </p:txBody>
      </p:sp>
      <p:sp>
        <p:nvSpPr>
          <p:cNvPr id="615458" name="Text Box 34"/>
          <p:cNvSpPr txBox="1">
            <a:spLocks noChangeArrowheads="1"/>
          </p:cNvSpPr>
          <p:nvPr/>
        </p:nvSpPr>
        <p:spPr bwMode="auto">
          <a:xfrm>
            <a:off x="3186113" y="2254250"/>
            <a:ext cx="84455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900" b="1">
                <a:ea typeface="Geneva" pitchFamily="48" charset="0"/>
                <a:cs typeface="Geneva" pitchFamily="48" charset="0"/>
              </a:rPr>
              <a:t>3 </a:t>
            </a:r>
            <a:r>
              <a:rPr kumimoji="0" lang="en-US" sz="1900" b="1">
                <a:ea typeface="Geneva" pitchFamily="48" charset="0"/>
                <a:cs typeface="Geneva" pitchFamily="48" charset="0"/>
                <a:sym typeface="Symbol" pitchFamily="18" charset="2"/>
              </a:rPr>
              <a:t></a:t>
            </a:r>
            <a:r>
              <a:rPr kumimoji="0" lang="en-US" sz="1900" b="1">
                <a:ea typeface="Geneva" pitchFamily="48" charset="0"/>
                <a:cs typeface="Geneva" pitchFamily="48" charset="0"/>
              </a:rPr>
              <a:t> 5C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496" name="Picture 24" descr="10_UN03SIQ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1739900"/>
            <a:ext cx="8542337" cy="3378200"/>
          </a:xfrm>
          <a:prstGeom prst="rect">
            <a:avLst/>
          </a:prstGeom>
          <a:noFill/>
        </p:spPr>
      </p:pic>
      <p:sp>
        <p:nvSpPr>
          <p:cNvPr id="617497" name="Rectangle 2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10-UN3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7498" name="Text Box 26"/>
          <p:cNvSpPr txBox="1">
            <a:spLocks noChangeArrowheads="1"/>
          </p:cNvSpPr>
          <p:nvPr/>
        </p:nvSpPr>
        <p:spPr bwMode="auto">
          <a:xfrm>
            <a:off x="709613" y="2533650"/>
            <a:ext cx="7937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b="1">
                <a:ea typeface="Geneva" pitchFamily="48" charset="0"/>
                <a:cs typeface="Geneva" pitchFamily="48" charset="0"/>
              </a:rPr>
              <a:t>pH 7</a:t>
            </a:r>
          </a:p>
        </p:txBody>
      </p:sp>
      <p:sp>
        <p:nvSpPr>
          <p:cNvPr id="617499" name="Text Box 27"/>
          <p:cNvSpPr txBox="1">
            <a:spLocks noChangeArrowheads="1"/>
          </p:cNvSpPr>
          <p:nvPr/>
        </p:nvSpPr>
        <p:spPr bwMode="auto">
          <a:xfrm>
            <a:off x="1620838" y="3584575"/>
            <a:ext cx="7937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b="1">
                <a:ea typeface="Geneva" pitchFamily="48" charset="0"/>
                <a:cs typeface="Geneva" pitchFamily="48" charset="0"/>
              </a:rPr>
              <a:t>pH 4</a:t>
            </a:r>
          </a:p>
        </p:txBody>
      </p:sp>
      <p:sp>
        <p:nvSpPr>
          <p:cNvPr id="617500" name="Text Box 28"/>
          <p:cNvSpPr txBox="1">
            <a:spLocks noChangeArrowheads="1"/>
          </p:cNvSpPr>
          <p:nvPr/>
        </p:nvSpPr>
        <p:spPr bwMode="auto">
          <a:xfrm>
            <a:off x="5268913" y="2524125"/>
            <a:ext cx="7937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b="1">
                <a:ea typeface="Geneva" pitchFamily="48" charset="0"/>
                <a:cs typeface="Geneva" pitchFamily="48" charset="0"/>
              </a:rPr>
              <a:t>pH 4</a:t>
            </a:r>
          </a:p>
        </p:txBody>
      </p:sp>
      <p:sp>
        <p:nvSpPr>
          <p:cNvPr id="617501" name="Text Box 29"/>
          <p:cNvSpPr txBox="1">
            <a:spLocks noChangeArrowheads="1"/>
          </p:cNvSpPr>
          <p:nvPr/>
        </p:nvSpPr>
        <p:spPr bwMode="auto">
          <a:xfrm>
            <a:off x="6199188" y="3590925"/>
            <a:ext cx="7937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b="1">
                <a:ea typeface="Geneva" pitchFamily="48" charset="0"/>
                <a:cs typeface="Geneva" pitchFamily="48" charset="0"/>
              </a:rPr>
              <a:t>pH 8</a:t>
            </a:r>
          </a:p>
        </p:txBody>
      </p:sp>
      <p:sp>
        <p:nvSpPr>
          <p:cNvPr id="617502" name="Text Box 30"/>
          <p:cNvSpPr txBox="1">
            <a:spLocks noChangeArrowheads="1"/>
          </p:cNvSpPr>
          <p:nvPr/>
        </p:nvSpPr>
        <p:spPr bwMode="auto">
          <a:xfrm>
            <a:off x="7840663" y="4330700"/>
            <a:ext cx="6286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kumimoji="0" lang="en-US" sz="2400" b="1">
                <a:ea typeface="Geneva" pitchFamily="48" charset="0"/>
                <a:cs typeface="Geneva" pitchFamily="48" charset="0"/>
              </a:rPr>
              <a:t>ATP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44" name="Rectangle 2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10-UN4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19545" name="Picture 25" descr="10_UN04AnsFigQ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7050" y="136525"/>
            <a:ext cx="5548313" cy="658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592" name="Picture 24" descr="10_UN05AnsSIQ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627063"/>
            <a:ext cx="8548687" cy="5603875"/>
          </a:xfrm>
          <a:prstGeom prst="rect">
            <a:avLst/>
          </a:prstGeom>
          <a:noFill/>
        </p:spPr>
      </p:pic>
      <p:sp>
        <p:nvSpPr>
          <p:cNvPr id="621593" name="Rectangle 2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10-UN5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850" name="Picture 2" descr="10_02cPhotoautotroph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700" y="868363"/>
            <a:ext cx="5561013" cy="5121275"/>
          </a:xfrm>
          <a:prstGeom prst="rect">
            <a:avLst/>
          </a:prstGeom>
          <a:noFill/>
        </p:spPr>
      </p:pic>
      <p:sp>
        <p:nvSpPr>
          <p:cNvPr id="590851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kumimoji="0" lang="en-US" sz="1200">
                <a:cs typeface="Arial" charset="0"/>
              </a:rPr>
              <a:t>Fig. 10-2c</a:t>
            </a:r>
            <a:endParaRPr kumimoji="0" lang="en-US" sz="15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1824038" y="5180013"/>
            <a:ext cx="39068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3000" b="1">
                <a:ea typeface="Geneva" pitchFamily="48" charset="0"/>
                <a:cs typeface="Geneva" pitchFamily="48" charset="0"/>
              </a:rPr>
              <a:t>(c)</a:t>
            </a:r>
            <a:r>
              <a:rPr kumimoji="0" lang="en-US" sz="3000" b="1">
                <a:latin typeface="Times" pitchFamily="18" charset="0"/>
                <a:ea typeface="Geneva" pitchFamily="48" charset="0"/>
                <a:cs typeface="Geneva" pitchFamily="48" charset="0"/>
              </a:rPr>
              <a:t> </a:t>
            </a:r>
            <a:r>
              <a:rPr kumimoji="0" lang="en-US" sz="3000" b="1">
                <a:ea typeface="Geneva" pitchFamily="48" charset="0"/>
                <a:cs typeface="Geneva" pitchFamily="48" charset="0"/>
              </a:rPr>
              <a:t>Unicellular</a:t>
            </a:r>
            <a:r>
              <a:rPr kumimoji="0" lang="en-US" sz="3000" b="1">
                <a:latin typeface="Times" pitchFamily="18" charset="0"/>
                <a:ea typeface="Geneva" pitchFamily="48" charset="0"/>
                <a:cs typeface="Geneva" pitchFamily="48" charset="0"/>
              </a:rPr>
              <a:t> </a:t>
            </a:r>
            <a:r>
              <a:rPr kumimoji="0" lang="en-US" sz="3000" b="1">
                <a:ea typeface="Geneva" pitchFamily="48" charset="0"/>
                <a:cs typeface="Geneva" pitchFamily="48" charset="0"/>
              </a:rPr>
              <a:t>protist</a:t>
            </a:r>
            <a:endParaRPr kumimoji="0" lang="en-US" sz="3000" b="1">
              <a:latin typeface="Times" pitchFamily="18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590853" name="Text Box 5"/>
          <p:cNvSpPr txBox="1">
            <a:spLocks noChangeArrowheads="1"/>
          </p:cNvSpPr>
          <p:nvPr/>
        </p:nvSpPr>
        <p:spPr bwMode="auto">
          <a:xfrm>
            <a:off x="6329363" y="5430838"/>
            <a:ext cx="11160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kumimoji="0" lang="en-US" sz="2600" b="1">
                <a:ea typeface="Geneva" pitchFamily="48" charset="0"/>
                <a:cs typeface="Geneva" pitchFamily="48" charset="0"/>
              </a:rPr>
              <a:t>10 µm</a:t>
            </a:r>
          </a:p>
        </p:txBody>
      </p:sp>
      <p:sp>
        <p:nvSpPr>
          <p:cNvPr id="590854" name="Line 6"/>
          <p:cNvSpPr>
            <a:spLocks noChangeShapeType="1"/>
          </p:cNvSpPr>
          <p:nvPr/>
        </p:nvSpPr>
        <p:spPr bwMode="auto">
          <a:xfrm>
            <a:off x="6343650" y="5248275"/>
            <a:ext cx="3175" cy="21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0855" name="Line 7"/>
          <p:cNvSpPr>
            <a:spLocks noChangeShapeType="1"/>
          </p:cNvSpPr>
          <p:nvPr/>
        </p:nvSpPr>
        <p:spPr bwMode="auto">
          <a:xfrm>
            <a:off x="7296150" y="5251450"/>
            <a:ext cx="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590856" name="Line 8"/>
          <p:cNvSpPr>
            <a:spLocks noChangeShapeType="1"/>
          </p:cNvSpPr>
          <p:nvPr/>
        </p:nvSpPr>
        <p:spPr bwMode="auto">
          <a:xfrm>
            <a:off x="6346825" y="5346700"/>
            <a:ext cx="95567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76200"/>
            <a:ext cx="8534400" cy="503238"/>
          </a:xfrm>
        </p:spPr>
        <p:txBody>
          <a:bodyPr/>
          <a:lstStyle/>
          <a:p>
            <a:r>
              <a:rPr lang="en-US"/>
              <a:t>You should now be able to: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209675"/>
            <a:ext cx="8534400" cy="503555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/>
              <a:t>Describe the structure of a chloroplast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Describe the relationship between an action spectrum and an absorption spectrum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Trace the movement of electrons in linear electron flow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Trace the movement of electrons in cyclic electron flow</a:t>
            </a:r>
          </a:p>
          <a:p>
            <a:pPr marL="533400" indent="-533400">
              <a:buFontTx/>
              <a:buAutoNum type="arabicPeriod"/>
            </a:pPr>
            <a:endParaRPr lang="en-US"/>
          </a:p>
        </p:txBody>
      </p:sp>
      <p:sp>
        <p:nvSpPr>
          <p:cNvPr id="384004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84005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84006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87450"/>
            <a:ext cx="8534400" cy="5441950"/>
          </a:xfrm>
        </p:spPr>
        <p:txBody>
          <a:bodyPr/>
          <a:lstStyle/>
          <a:p>
            <a:pPr marL="533400" indent="-533400">
              <a:spcBef>
                <a:spcPct val="30000"/>
              </a:spcBef>
              <a:buFontTx/>
              <a:buAutoNum type="arabicPeriod" startAt="5"/>
            </a:pPr>
            <a:r>
              <a:rPr lang="en-US"/>
              <a:t>Describe the similarities and differences between oxidative phosphorylation in mitochondria and photophosphorylation in chloroplasts </a:t>
            </a:r>
          </a:p>
          <a:p>
            <a:pPr marL="533400" indent="-533400">
              <a:spcBef>
                <a:spcPct val="30000"/>
              </a:spcBef>
              <a:buFontTx/>
              <a:buAutoNum type="arabicPeriod" startAt="5"/>
            </a:pPr>
            <a:r>
              <a:rPr lang="en-US"/>
              <a:t>Describe the role of ATP and NADPH in the Calvin cycle</a:t>
            </a:r>
          </a:p>
          <a:p>
            <a:pPr marL="533400" indent="-533400">
              <a:spcBef>
                <a:spcPct val="30000"/>
              </a:spcBef>
              <a:buFontTx/>
              <a:buAutoNum type="arabicPeriod" startAt="5"/>
            </a:pPr>
            <a:r>
              <a:rPr lang="en-US"/>
              <a:t>Describe the major consequences of photorespiration</a:t>
            </a:r>
          </a:p>
          <a:p>
            <a:pPr marL="533400" indent="-533400">
              <a:spcBef>
                <a:spcPct val="30000"/>
              </a:spcBef>
              <a:buFontTx/>
              <a:buAutoNum type="arabicPeriod" startAt="5"/>
            </a:pPr>
            <a:r>
              <a:rPr lang="en-US"/>
              <a:t>Describe two important photosynthetic adaptations that minimize photorespiration</a:t>
            </a:r>
          </a:p>
        </p:txBody>
      </p:sp>
      <p:sp>
        <p:nvSpPr>
          <p:cNvPr id="393220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93221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203200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4040</TotalTime>
  <Words>4539</Words>
  <Application>Microsoft Office PowerPoint</Application>
  <PresentationFormat>On-screen Show (4:3)</PresentationFormat>
  <Paragraphs>1193</Paragraphs>
  <Slides>91</Slides>
  <Notes>91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9" baseType="lpstr">
      <vt:lpstr>Times New Roman</vt:lpstr>
      <vt:lpstr>Arial</vt:lpstr>
      <vt:lpstr>Arial Narrow</vt:lpstr>
      <vt:lpstr>Geneva</vt:lpstr>
      <vt:lpstr>Times</vt:lpstr>
      <vt:lpstr>Symbol</vt:lpstr>
      <vt:lpstr>TimesNewRomanPS Bold</vt:lpstr>
      <vt:lpstr>C6eActiveLectureQuestions</vt:lpstr>
      <vt:lpstr>Chapter 10</vt:lpstr>
      <vt:lpstr>Overview: The Process That Feeds the Biosphere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Concept 10.1: Photosynthesis converts light energy to the chemical energy of food</vt:lpstr>
      <vt:lpstr>Chloroplasts: The Sites of Photosynthesis in Plants</vt:lpstr>
      <vt:lpstr>Slide 15</vt:lpstr>
      <vt:lpstr>Slide 16</vt:lpstr>
      <vt:lpstr>Slide 17</vt:lpstr>
      <vt:lpstr>Slide 18</vt:lpstr>
      <vt:lpstr>Tracking Atoms Through Photosynthesis: Scientific Inquiry</vt:lpstr>
      <vt:lpstr>The Splitting of Water</vt:lpstr>
      <vt:lpstr>Slide 21</vt:lpstr>
      <vt:lpstr>Photosynthesis as a Redox Process</vt:lpstr>
      <vt:lpstr>The Two Stages of Photosynthesis: A Preview</vt:lpstr>
      <vt:lpstr>Slide 24</vt:lpstr>
      <vt:lpstr>Slide 25</vt:lpstr>
      <vt:lpstr>Slide 26</vt:lpstr>
      <vt:lpstr>Slide 27</vt:lpstr>
      <vt:lpstr>Slide 28</vt:lpstr>
      <vt:lpstr>Concept 10.2: The light reactions convert solar energy to the chemical energy of ATP and NADPH</vt:lpstr>
      <vt:lpstr>The Nature of Sunlight</vt:lpstr>
      <vt:lpstr>Slide 31</vt:lpstr>
      <vt:lpstr>Slide 32</vt:lpstr>
      <vt:lpstr>Photosynthetic Pigments: The Light Receptors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Excitation of Chlorophyll by Light</vt:lpstr>
      <vt:lpstr>Slide 43</vt:lpstr>
      <vt:lpstr>A Photosystem: A Reaction-Center Complex Associated with Light-Harvesting Complexes</vt:lpstr>
      <vt:lpstr>Slide 45</vt:lpstr>
      <vt:lpstr>Slide 46</vt:lpstr>
      <vt:lpstr>Slide 47</vt:lpstr>
      <vt:lpstr>Slide 48</vt:lpstr>
      <vt:lpstr>Linear Electron Flow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Cyclic Electron Flow</vt:lpstr>
      <vt:lpstr>Slide 62</vt:lpstr>
      <vt:lpstr>Slide 63</vt:lpstr>
      <vt:lpstr>A Comparison of Chemiosmosis in Chloroplasts and Mitochondria</vt:lpstr>
      <vt:lpstr>Slide 65</vt:lpstr>
      <vt:lpstr>Slide 66</vt:lpstr>
      <vt:lpstr>Slide 67</vt:lpstr>
      <vt:lpstr>Slide 68</vt:lpstr>
      <vt:lpstr>Concept 10.3: The Calvin cycle uses ATP and NADPH to convert CO2 to sugar</vt:lpstr>
      <vt:lpstr>Slide 70</vt:lpstr>
      <vt:lpstr>Slide 71</vt:lpstr>
      <vt:lpstr>Slide 72</vt:lpstr>
      <vt:lpstr>Slide 73</vt:lpstr>
      <vt:lpstr>Concept 10.4: Alternative mechanisms of carbon fixation have evolved in hot, arid climates</vt:lpstr>
      <vt:lpstr>Photorespiration: An Evolutionary Relic?</vt:lpstr>
      <vt:lpstr>Slide 76</vt:lpstr>
      <vt:lpstr>C4 Plants</vt:lpstr>
      <vt:lpstr>Slide 78</vt:lpstr>
      <vt:lpstr>Slide 79</vt:lpstr>
      <vt:lpstr>Slide 80</vt:lpstr>
      <vt:lpstr>CAM Plants</vt:lpstr>
      <vt:lpstr>Slide 82</vt:lpstr>
      <vt:lpstr>The Importance of Photosynthesis: A Review</vt:lpstr>
      <vt:lpstr>Slide 84</vt:lpstr>
      <vt:lpstr>Slide 85</vt:lpstr>
      <vt:lpstr>Slide 86</vt:lpstr>
      <vt:lpstr>Slide 87</vt:lpstr>
      <vt:lpstr>Slide 88</vt:lpstr>
      <vt:lpstr>Slide 89</vt:lpstr>
      <vt:lpstr>You should now be able to:</vt:lpstr>
      <vt:lpstr>Slide 91</vt:lpstr>
    </vt:vector>
  </TitlesOfParts>
  <Company>Benjamin Cummings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BCP User</dc:creator>
  <cp:lastModifiedBy>Owner</cp:lastModifiedBy>
  <cp:revision>1798</cp:revision>
  <cp:lastPrinted>2007-10-09T14:58:14Z</cp:lastPrinted>
  <dcterms:created xsi:type="dcterms:W3CDTF">2002-07-11T17:04:39Z</dcterms:created>
  <dcterms:modified xsi:type="dcterms:W3CDTF">2013-01-20T23:17:34Z</dcterms:modified>
</cp:coreProperties>
</file>